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9" r:id="rId5"/>
    <p:sldMasterId id="2147483703" r:id="rId6"/>
    <p:sldMasterId id="2147483735" r:id="rId7"/>
  </p:sldMasterIdLst>
  <p:notesMasterIdLst>
    <p:notesMasterId r:id="rId49"/>
  </p:notesMasterIdLst>
  <p:handoutMasterIdLst>
    <p:handoutMasterId r:id="rId50"/>
  </p:handoutMasterIdLst>
  <p:sldIdLst>
    <p:sldId id="256" r:id="rId8"/>
    <p:sldId id="315" r:id="rId9"/>
    <p:sldId id="262" r:id="rId10"/>
    <p:sldId id="293" r:id="rId11"/>
    <p:sldId id="328" r:id="rId12"/>
    <p:sldId id="329" r:id="rId13"/>
    <p:sldId id="277" r:id="rId14"/>
    <p:sldId id="326" r:id="rId15"/>
    <p:sldId id="278" r:id="rId16"/>
    <p:sldId id="319" r:id="rId17"/>
    <p:sldId id="294" r:id="rId18"/>
    <p:sldId id="289" r:id="rId19"/>
    <p:sldId id="320" r:id="rId20"/>
    <p:sldId id="296" r:id="rId21"/>
    <p:sldId id="327" r:id="rId22"/>
    <p:sldId id="291" r:id="rId23"/>
    <p:sldId id="330" r:id="rId24"/>
    <p:sldId id="331" r:id="rId25"/>
    <p:sldId id="318" r:id="rId26"/>
    <p:sldId id="332" r:id="rId27"/>
    <p:sldId id="286" r:id="rId28"/>
    <p:sldId id="263" r:id="rId29"/>
    <p:sldId id="302" r:id="rId30"/>
    <p:sldId id="300" r:id="rId31"/>
    <p:sldId id="323" r:id="rId32"/>
    <p:sldId id="301" r:id="rId33"/>
    <p:sldId id="303" r:id="rId34"/>
    <p:sldId id="304" r:id="rId35"/>
    <p:sldId id="287" r:id="rId36"/>
    <p:sldId id="305" r:id="rId37"/>
    <p:sldId id="295" r:id="rId38"/>
    <p:sldId id="260" r:id="rId39"/>
    <p:sldId id="333" r:id="rId40"/>
    <p:sldId id="335" r:id="rId41"/>
    <p:sldId id="336" r:id="rId42"/>
    <p:sldId id="337" r:id="rId43"/>
    <p:sldId id="338" r:id="rId44"/>
    <p:sldId id="339" r:id="rId45"/>
    <p:sldId id="340" r:id="rId46"/>
    <p:sldId id="322" r:id="rId47"/>
    <p:sldId id="316" r:id="rId4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288" userDrawn="1">
          <p15:clr>
            <a:srgbClr val="A4A3A4"/>
          </p15:clr>
        </p15:guide>
        <p15:guide id="4" pos="5472"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Dailey" initials="DD" lastIdx="3" clrIdx="0">
    <p:extLst>
      <p:ext uri="{19B8F6BF-5375-455C-9EA6-DF929625EA0E}">
        <p15:presenceInfo xmlns:p15="http://schemas.microsoft.com/office/powerpoint/2012/main" userId="db5d56aa2eaf235c" providerId="Windows Live"/>
      </p:ext>
    </p:extLst>
  </p:cmAuthor>
  <p:cmAuthor id="2" name="Jenna Alsayegh" initials="JA" lastIdx="3" clrIdx="1">
    <p:extLst>
      <p:ext uri="{19B8F6BF-5375-455C-9EA6-DF929625EA0E}">
        <p15:presenceInfo xmlns:p15="http://schemas.microsoft.com/office/powerpoint/2012/main" userId="S::jalsayegh@ustelecom.org::483cba74-9f9c-46d8-9042-479a576dec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3A639E"/>
    <a:srgbClr val="4472C4"/>
    <a:srgbClr val="00FF00"/>
    <a:srgbClr val="154DB6"/>
    <a:srgbClr val="440EC4"/>
    <a:srgbClr val="154EB7"/>
    <a:srgbClr val="0096FF"/>
    <a:srgbClr val="378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autoAdjust="0"/>
    <p:restoredTop sz="94675"/>
  </p:normalViewPr>
  <p:slideViewPr>
    <p:cSldViewPr snapToGrid="0" snapToObjects="1" showGuides="1">
      <p:cViewPr varScale="1">
        <p:scale>
          <a:sx n="69" d="100"/>
          <a:sy n="69" d="100"/>
        </p:scale>
        <p:origin x="216" y="40"/>
      </p:cViewPr>
      <p:guideLst>
        <p:guide pos="2880"/>
        <p:guide pos="288"/>
        <p:guide pos="5472"/>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9" d="100"/>
          <a:sy n="119" d="100"/>
        </p:scale>
        <p:origin x="540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FC61C41-A0BD-5B4F-94F5-A6983EA27D22}" type="datetimeFigureOut">
              <a:rPr lang="en-US" smtClean="0"/>
              <a:pPr/>
              <a:t>6/11/2020</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F3E54F61-0C90-C64F-AE73-556C9E47B409}" type="slidenum">
              <a:rPr lang="en-US" smtClean="0"/>
              <a:pPr/>
              <a:t>‹#›</a:t>
            </a:fld>
            <a:endParaRPr lang="en-US" dirty="0"/>
          </a:p>
        </p:txBody>
      </p:sp>
    </p:spTree>
    <p:extLst>
      <p:ext uri="{BB962C8B-B14F-4D97-AF65-F5344CB8AC3E}">
        <p14:creationId xmlns:p14="http://schemas.microsoft.com/office/powerpoint/2010/main" val="116972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5000CE3F-7D29-304A-B3C9-1292307B23C2}"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C988A6E-9BF8-9A43-8206-531013D0BDA3}" type="slidenum">
              <a:rPr lang="en-US" smtClean="0"/>
              <a:pPr/>
              <a:t>‹#›</a:t>
            </a:fld>
            <a:endParaRPr lang="en-US" dirty="0"/>
          </a:p>
        </p:txBody>
      </p:sp>
    </p:spTree>
    <p:extLst>
      <p:ext uri="{BB962C8B-B14F-4D97-AF65-F5344CB8AC3E}">
        <p14:creationId xmlns:p14="http://schemas.microsoft.com/office/powerpoint/2010/main" val="98245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accent5"/>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
        <p:nvSpPr>
          <p:cNvPr id="2" name="Rectangle 1"/>
          <p:cNvSpPr/>
          <p:nvPr userDrawn="1"/>
        </p:nvSpPr>
        <p:spPr>
          <a:xfrm>
            <a:off x="0" y="13447"/>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06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7001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oldenrod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904151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95505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518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8229600" cy="396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517933713"/>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3982720" cy="3965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p:nvPr>
        </p:nvSpPr>
        <p:spPr>
          <a:xfrm>
            <a:off x="4704080" y="1866900"/>
            <a:ext cx="3982720" cy="3924300"/>
          </a:xfrm>
        </p:spPr>
        <p:txBody>
          <a:bodyPr/>
          <a:lstStyle/>
          <a:p>
            <a:endParaRPr lang="en-US" dirty="0"/>
          </a:p>
        </p:txBody>
      </p:sp>
    </p:spTree>
    <p:extLst>
      <p:ext uri="{BB962C8B-B14F-4D97-AF65-F5344CB8AC3E}">
        <p14:creationId xmlns:p14="http://schemas.microsoft.com/office/powerpoint/2010/main" val="27482352"/>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8" name="Chart Placeholder 7"/>
          <p:cNvSpPr>
            <a:spLocks noGrp="1"/>
          </p:cNvSpPr>
          <p:nvPr>
            <p:ph type="chart" sz="quarter" idx="13"/>
          </p:nvPr>
        </p:nvSpPr>
        <p:spPr>
          <a:xfrm>
            <a:off x="457200" y="1866900"/>
            <a:ext cx="8229600" cy="3924300"/>
          </a:xfrm>
        </p:spPr>
        <p:txBody>
          <a:bodyPr/>
          <a:lstStyle/>
          <a:p>
            <a:endParaRPr lang="en-US" dirty="0"/>
          </a:p>
        </p:txBody>
      </p:sp>
    </p:spTree>
    <p:extLst>
      <p:ext uri="{BB962C8B-B14F-4D97-AF65-F5344CB8AC3E}">
        <p14:creationId xmlns:p14="http://schemas.microsoft.com/office/powerpoint/2010/main" val="1707360999"/>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8488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4966"/>
            <a:ext cx="4318000" cy="1016633"/>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4318000" cy="574675"/>
          </a:xfrm>
        </p:spPr>
        <p:txBody>
          <a:bodyPr/>
          <a:lstStyle>
            <a:lvl1pPr marL="0" indent="0">
              <a:buNone/>
              <a:defRPr b="1">
                <a:solidFill>
                  <a:schemeClr val="bg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hasCustomPrompt="1"/>
          </p:nvPr>
        </p:nvSpPr>
        <p:spPr>
          <a:xfrm>
            <a:off x="4968240" y="0"/>
            <a:ext cx="4175760" cy="6153912"/>
          </a:xfrm>
        </p:spPr>
        <p:txBody>
          <a:bodyPr/>
          <a:lstStyle>
            <a:lvl1pPr marL="0" indent="0">
              <a:buNone/>
              <a:defRPr/>
            </a:lvl1pPr>
          </a:lstStyle>
          <a:p>
            <a:r>
              <a:rPr lang="en-US" dirty="0"/>
              <a:t>Insert picture here</a:t>
            </a:r>
          </a:p>
        </p:txBody>
      </p:sp>
      <p:sp>
        <p:nvSpPr>
          <p:cNvPr id="10" name="Text Placeholder 9"/>
          <p:cNvSpPr>
            <a:spLocks noGrp="1"/>
          </p:cNvSpPr>
          <p:nvPr>
            <p:ph type="body" sz="quarter" idx="14"/>
          </p:nvPr>
        </p:nvSpPr>
        <p:spPr>
          <a:xfrm>
            <a:off x="457200" y="2489200"/>
            <a:ext cx="4318000" cy="330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356368"/>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825625"/>
            <a:ext cx="40576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405765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92836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7"/>
            <a:ext cx="8229600" cy="1006474"/>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681163"/>
            <a:ext cx="4040982" cy="614997"/>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0301"/>
            <a:ext cx="4040982" cy="3431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4057650" cy="614997"/>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400301"/>
            <a:ext cx="4057650" cy="343154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234839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D2467CD-B1EF-BC4A-8B92-0C72046AC2DC}" type="slidenum">
              <a:rPr lang="en-US" smtClean="0"/>
              <a:pPr/>
              <a:t>‹#›</a:t>
            </a:fld>
            <a:endParaRPr lang="en-US" dirty="0"/>
          </a:p>
        </p:txBody>
      </p:sp>
      <p:sp>
        <p:nvSpPr>
          <p:cNvPr id="4" name="Picture Placeholder 3"/>
          <p:cNvSpPr>
            <a:spLocks noGrp="1"/>
          </p:cNvSpPr>
          <p:nvPr>
            <p:ph type="pic" sz="quarter" idx="13"/>
          </p:nvPr>
        </p:nvSpPr>
        <p:spPr>
          <a:xfrm>
            <a:off x="457200" y="1866900"/>
            <a:ext cx="2500312" cy="2570163"/>
          </a:xfrm>
        </p:spPr>
        <p:txBody>
          <a:bodyPr/>
          <a:lstStyle/>
          <a:p>
            <a:endParaRPr lang="en-US" dirty="0"/>
          </a:p>
        </p:txBody>
      </p:sp>
      <p:sp>
        <p:nvSpPr>
          <p:cNvPr id="6" name="Picture Placeholder 3"/>
          <p:cNvSpPr>
            <a:spLocks noGrp="1"/>
          </p:cNvSpPr>
          <p:nvPr>
            <p:ph type="pic" sz="quarter" idx="14"/>
          </p:nvPr>
        </p:nvSpPr>
        <p:spPr>
          <a:xfrm>
            <a:off x="3321844" y="1866900"/>
            <a:ext cx="2500312" cy="2570163"/>
          </a:xfrm>
        </p:spPr>
        <p:txBody>
          <a:bodyPr/>
          <a:lstStyle/>
          <a:p>
            <a:endParaRPr lang="en-US" dirty="0"/>
          </a:p>
        </p:txBody>
      </p:sp>
      <p:sp>
        <p:nvSpPr>
          <p:cNvPr id="7" name="Picture Placeholder 3"/>
          <p:cNvSpPr>
            <a:spLocks noGrp="1"/>
          </p:cNvSpPr>
          <p:nvPr>
            <p:ph type="pic" sz="quarter" idx="15"/>
          </p:nvPr>
        </p:nvSpPr>
        <p:spPr>
          <a:xfrm>
            <a:off x="6186488" y="1866899"/>
            <a:ext cx="2500312" cy="2570163"/>
          </a:xfrm>
        </p:spPr>
        <p:txBody>
          <a:bodyPr/>
          <a:lstStyle/>
          <a:p>
            <a:endParaRPr lang="en-US" dirty="0"/>
          </a:p>
        </p:txBody>
      </p:sp>
    </p:spTree>
    <p:extLst>
      <p:ext uri="{BB962C8B-B14F-4D97-AF65-F5344CB8AC3E}">
        <p14:creationId xmlns:p14="http://schemas.microsoft.com/office/powerpoint/2010/main" val="382563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227790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6139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36014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565252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oldenrod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932633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9128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82296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Slide Number Placeholder 5">
            <a:extLst>
              <a:ext uri="{FF2B5EF4-FFF2-40B4-BE49-F238E27FC236}">
                <a16:creationId xmlns:a16="http://schemas.microsoft.com/office/drawing/2014/main" id="{4214750B-9FFB-D54F-AF9C-203B7F9A5DE5}"/>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7" name="Rectangle 6">
            <a:extLst>
              <a:ext uri="{FF2B5EF4-FFF2-40B4-BE49-F238E27FC236}">
                <a16:creationId xmlns:a16="http://schemas.microsoft.com/office/drawing/2014/main" id="{A29F5118-D11C-E94B-BED8-C35C53C54A2B}"/>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AD47DA1-077A-1D4B-98A4-30EE29749B2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9" name="Slide Number Placeholder 5">
            <a:extLst>
              <a:ext uri="{FF2B5EF4-FFF2-40B4-BE49-F238E27FC236}">
                <a16:creationId xmlns:a16="http://schemas.microsoft.com/office/drawing/2014/main" id="{0070913F-0C9E-E144-B9DE-A8C5CF51750A}"/>
              </a:ext>
            </a:extLst>
          </p:cNvPr>
          <p:cNvSpPr txBox="1">
            <a:spLocks/>
          </p:cNvSpPr>
          <p:nvPr userDrawn="1"/>
        </p:nvSpPr>
        <p:spPr>
          <a:xfrm>
            <a:off x="6538501" y="640868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17C5B43E-29EB-7D48-89B6-60357FD24867}"/>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67326"/>
      </p:ext>
    </p:extLst>
  </p:cSld>
  <p:clrMapOvr>
    <a:masterClrMapping/>
  </p:clrMapOvr>
  <p:extLst>
    <p:ext uri="{DCECCB84-F9BA-43D5-87BE-67443E8EF086}">
      <p15:sldGuideLst xmlns:p15="http://schemas.microsoft.com/office/powerpoint/2012/main">
        <p15:guide id="1" orient="horz" pos="36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accent5"/>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0108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1858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8229600" cy="396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Slide Number Placeholder 5">
            <a:extLst>
              <a:ext uri="{FF2B5EF4-FFF2-40B4-BE49-F238E27FC236}">
                <a16:creationId xmlns:a16="http://schemas.microsoft.com/office/drawing/2014/main" id="{6766AD06-376D-984F-A624-8CAC8B5A6810}"/>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7" name="Rectangle 6">
            <a:extLst>
              <a:ext uri="{FF2B5EF4-FFF2-40B4-BE49-F238E27FC236}">
                <a16:creationId xmlns:a16="http://schemas.microsoft.com/office/drawing/2014/main" id="{488FDEBE-8EC9-564E-A4E9-64D27C65F161}"/>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1FB71-2D8B-5D49-A0EC-00C4EA7337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9" name="Slide Number Placeholder 5">
            <a:extLst>
              <a:ext uri="{FF2B5EF4-FFF2-40B4-BE49-F238E27FC236}">
                <a16:creationId xmlns:a16="http://schemas.microsoft.com/office/drawing/2014/main" id="{2413A84C-E9E4-0C4D-ADA8-975F9BCB9179}"/>
              </a:ext>
            </a:extLst>
          </p:cNvPr>
          <p:cNvSpPr txBox="1">
            <a:spLocks/>
          </p:cNvSpPr>
          <p:nvPr userDrawn="1"/>
        </p:nvSpPr>
        <p:spPr>
          <a:xfrm>
            <a:off x="6538501" y="640868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B8F229D6-BD46-0C4F-87DD-39DA82CECF92}"/>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102493"/>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3982720" cy="3965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p:nvPr>
        </p:nvSpPr>
        <p:spPr>
          <a:xfrm>
            <a:off x="4704080" y="1866900"/>
            <a:ext cx="3982720" cy="3924300"/>
          </a:xfrm>
        </p:spPr>
        <p:txBody>
          <a:bodyPr/>
          <a:lstStyle/>
          <a:p>
            <a:endParaRPr lang="en-US" dirty="0"/>
          </a:p>
        </p:txBody>
      </p:sp>
      <p:sp>
        <p:nvSpPr>
          <p:cNvPr id="7" name="Rectangle 6">
            <a:extLst>
              <a:ext uri="{FF2B5EF4-FFF2-40B4-BE49-F238E27FC236}">
                <a16:creationId xmlns:a16="http://schemas.microsoft.com/office/drawing/2014/main" id="{F2F3F85C-7F01-1E42-B634-2D6598D8CC02}"/>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1BAB96-3900-BA4A-B92E-1AA9987B1A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9" name="Slide Number Placeholder 5">
            <a:extLst>
              <a:ext uri="{FF2B5EF4-FFF2-40B4-BE49-F238E27FC236}">
                <a16:creationId xmlns:a16="http://schemas.microsoft.com/office/drawing/2014/main" id="{858AFA22-04BF-4B48-A16D-7DDE1EAAE8EB}"/>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D6EEC899-74B3-8046-BF47-33B243925CDD}"/>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21948"/>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8" name="Chart Placeholder 7"/>
          <p:cNvSpPr>
            <a:spLocks noGrp="1"/>
          </p:cNvSpPr>
          <p:nvPr>
            <p:ph type="chart" sz="quarter" idx="13"/>
          </p:nvPr>
        </p:nvSpPr>
        <p:spPr>
          <a:xfrm>
            <a:off x="457200" y="1866900"/>
            <a:ext cx="8229600" cy="3924300"/>
          </a:xfrm>
        </p:spPr>
        <p:txBody>
          <a:bodyPr/>
          <a:lstStyle/>
          <a:p>
            <a:endParaRPr lang="en-US" dirty="0"/>
          </a:p>
        </p:txBody>
      </p:sp>
      <p:pic>
        <p:nvPicPr>
          <p:cNvPr id="5" name="Picture 4">
            <a:extLst>
              <a:ext uri="{FF2B5EF4-FFF2-40B4-BE49-F238E27FC236}">
                <a16:creationId xmlns:a16="http://schemas.microsoft.com/office/drawing/2014/main" id="{2C4AC126-81E1-BB44-A245-36D66B8755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1697" y="-868996"/>
            <a:ext cx="12179300" cy="698500"/>
          </a:xfrm>
          <a:prstGeom prst="rect">
            <a:avLst/>
          </a:prstGeom>
        </p:spPr>
      </p:pic>
      <p:sp>
        <p:nvSpPr>
          <p:cNvPr id="3" name="Rectangle 2">
            <a:extLst>
              <a:ext uri="{FF2B5EF4-FFF2-40B4-BE49-F238E27FC236}">
                <a16:creationId xmlns:a16="http://schemas.microsoft.com/office/drawing/2014/main" id="{0C748B40-58BF-F448-BC93-7E6C67E84AAF}"/>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C928E6-0BDD-EC41-A29E-A59BF1A30E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35526"/>
            <a:ext cx="9144000" cy="525462"/>
          </a:xfrm>
          <a:prstGeom prst="rect">
            <a:avLst/>
          </a:prstGeom>
          <a:ln>
            <a:noFill/>
          </a:ln>
        </p:spPr>
      </p:pic>
      <p:sp>
        <p:nvSpPr>
          <p:cNvPr id="9" name="Slide Number Placeholder 5">
            <a:extLst>
              <a:ext uri="{FF2B5EF4-FFF2-40B4-BE49-F238E27FC236}">
                <a16:creationId xmlns:a16="http://schemas.microsoft.com/office/drawing/2014/main" id="{28427DF4-5F48-FC4F-8F23-B3B9DA83D42C}"/>
              </a:ext>
            </a:extLst>
          </p:cNvPr>
          <p:cNvSpPr>
            <a:spLocks noGrp="1"/>
          </p:cNvSpPr>
          <p:nvPr>
            <p:ph type="sldNum" sz="quarter" idx="12"/>
          </p:nvPr>
        </p:nvSpPr>
        <p:spPr>
          <a:xfrm>
            <a:off x="6565005" y="6342420"/>
            <a:ext cx="2057400" cy="365125"/>
          </a:xfrm>
        </p:spPr>
        <p:txBody>
          <a:bodyPr/>
          <a:lstStyle>
            <a:lvl1pPr>
              <a:defRPr>
                <a:solidFill>
                  <a:schemeClr val="tx1"/>
                </a:solidFill>
              </a:defRPr>
            </a:lvl1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B2B73401-8D16-EC48-B0B6-06B4F51DE30C}"/>
              </a:ext>
            </a:extLst>
          </p:cNvPr>
          <p:cNvCxnSpPr/>
          <p:nvPr userDrawn="1"/>
        </p:nvCxnSpPr>
        <p:spPr>
          <a:xfrm>
            <a:off x="0" y="63295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14FD31-75F6-444F-BA3B-4092E1E4119F}"/>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C9F3106-F4EC-2C4C-B2D7-B55206EF06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7" name="Slide Number Placeholder 5">
            <a:extLst>
              <a:ext uri="{FF2B5EF4-FFF2-40B4-BE49-F238E27FC236}">
                <a16:creationId xmlns:a16="http://schemas.microsoft.com/office/drawing/2014/main" id="{C7CFB55C-A780-E24B-ABDF-FF82FB33A74D}"/>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8" name="Straight Connector 17">
            <a:extLst>
              <a:ext uri="{FF2B5EF4-FFF2-40B4-BE49-F238E27FC236}">
                <a16:creationId xmlns:a16="http://schemas.microsoft.com/office/drawing/2014/main" id="{24C4F6D1-EE57-3D43-B568-0D9B30C3D25E}"/>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091246"/>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4966"/>
            <a:ext cx="4318000" cy="1016633"/>
          </a:xfrm>
        </p:spPr>
        <p:txBody>
          <a:bodyPr/>
          <a:lstStyle>
            <a:lvl1pPr algn="l">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4318000" cy="574675"/>
          </a:xfrm>
        </p:spPr>
        <p:txBody>
          <a:bodyPr/>
          <a:lstStyle>
            <a:lvl1pPr marL="0" indent="0">
              <a:buNone/>
              <a:defRPr b="1">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p:nvPr>
        </p:nvSpPr>
        <p:spPr>
          <a:xfrm>
            <a:off x="4968240" y="0"/>
            <a:ext cx="4175760" cy="6146800"/>
          </a:xfrm>
        </p:spPr>
        <p:txBody>
          <a:bodyPr/>
          <a:lstStyle/>
          <a:p>
            <a:endParaRPr lang="en-US" dirty="0"/>
          </a:p>
        </p:txBody>
      </p:sp>
      <p:sp>
        <p:nvSpPr>
          <p:cNvPr id="10" name="Text Placeholder 9"/>
          <p:cNvSpPr>
            <a:spLocks noGrp="1"/>
          </p:cNvSpPr>
          <p:nvPr>
            <p:ph type="body" sz="quarter" idx="14"/>
          </p:nvPr>
        </p:nvSpPr>
        <p:spPr>
          <a:xfrm>
            <a:off x="457200" y="2489200"/>
            <a:ext cx="4318000" cy="330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76BAB13-83F0-764D-82AE-8433A0389A0A}"/>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D31504-6F7E-D24F-A681-DF2EB83BC6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57656"/>
            <a:ext cx="9144000" cy="525462"/>
          </a:xfrm>
          <a:prstGeom prst="rect">
            <a:avLst/>
          </a:prstGeom>
          <a:ln>
            <a:noFill/>
          </a:ln>
        </p:spPr>
      </p:pic>
      <p:sp>
        <p:nvSpPr>
          <p:cNvPr id="9" name="Slide Number Placeholder 5">
            <a:extLst>
              <a:ext uri="{FF2B5EF4-FFF2-40B4-BE49-F238E27FC236}">
                <a16:creationId xmlns:a16="http://schemas.microsoft.com/office/drawing/2014/main" id="{A0294F86-D52E-A244-8DD1-16986F04F33D}"/>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1" name="Straight Connector 10">
            <a:extLst>
              <a:ext uri="{FF2B5EF4-FFF2-40B4-BE49-F238E27FC236}">
                <a16:creationId xmlns:a16="http://schemas.microsoft.com/office/drawing/2014/main" id="{95EEC771-6D46-7047-AE12-596C7D787568}"/>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84445"/>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57200" y="1825625"/>
            <a:ext cx="40576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405765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D2467CD-B1EF-BC4A-8B92-0C72046AC2DC}" type="slidenum">
              <a:rPr lang="en-US" smtClean="0"/>
              <a:pPr/>
              <a:t>‹#›</a:t>
            </a:fld>
            <a:endParaRPr lang="en-US" dirty="0"/>
          </a:p>
        </p:txBody>
      </p:sp>
      <p:sp>
        <p:nvSpPr>
          <p:cNvPr id="6" name="Rectangle 5">
            <a:extLst>
              <a:ext uri="{FF2B5EF4-FFF2-40B4-BE49-F238E27FC236}">
                <a16:creationId xmlns:a16="http://schemas.microsoft.com/office/drawing/2014/main" id="{589F556A-9ACE-DD47-89B1-1BE914627DD0}"/>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F1ABE7-9A68-E74A-9445-23F96C4C35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9" name="Slide Number Placeholder 5">
            <a:extLst>
              <a:ext uri="{FF2B5EF4-FFF2-40B4-BE49-F238E27FC236}">
                <a16:creationId xmlns:a16="http://schemas.microsoft.com/office/drawing/2014/main" id="{ADFF795E-879C-5C44-9F03-11703A1719F0}"/>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18BF5DB4-D13D-094D-A530-01D910D8D202}"/>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785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7"/>
            <a:ext cx="8229600" cy="1006474"/>
          </a:xfrm>
        </p:spPr>
        <p:txBody>
          <a:bodyPr/>
          <a:lstStyle>
            <a:lvl1pPr>
              <a:defRPr>
                <a:solidFill>
                  <a:schemeClr val="accent5"/>
                </a:solidFill>
              </a:defRPr>
            </a:lvl1pPr>
          </a:lstStyle>
          <a:p>
            <a:r>
              <a:rPr lang="en-US" dirty="0"/>
              <a:t>CLICK TO EDIT MASTER TITLE STYLE</a:t>
            </a:r>
          </a:p>
        </p:txBody>
      </p:sp>
      <p:sp>
        <p:nvSpPr>
          <p:cNvPr id="3" name="Text Placeholder 2"/>
          <p:cNvSpPr>
            <a:spLocks noGrp="1"/>
          </p:cNvSpPr>
          <p:nvPr>
            <p:ph type="body" idx="1"/>
          </p:nvPr>
        </p:nvSpPr>
        <p:spPr>
          <a:xfrm>
            <a:off x="457200" y="1681163"/>
            <a:ext cx="4040982" cy="614997"/>
          </a:xfrm>
        </p:spPr>
        <p:txBody>
          <a:bodyPr anchor="b">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0301"/>
            <a:ext cx="4040982" cy="3431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4057650" cy="614997"/>
          </a:xfrm>
        </p:spPr>
        <p:txBody>
          <a:bodyPr anchor="b">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400301"/>
            <a:ext cx="4057650" cy="343154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D2467CD-B1EF-BC4A-8B92-0C72046AC2DC}" type="slidenum">
              <a:rPr lang="en-US" smtClean="0"/>
              <a:pPr/>
              <a:t>‹#›</a:t>
            </a:fld>
            <a:endParaRPr lang="en-US" dirty="0"/>
          </a:p>
        </p:txBody>
      </p:sp>
      <p:sp>
        <p:nvSpPr>
          <p:cNvPr id="8" name="Rectangle 7">
            <a:extLst>
              <a:ext uri="{FF2B5EF4-FFF2-40B4-BE49-F238E27FC236}">
                <a16:creationId xmlns:a16="http://schemas.microsoft.com/office/drawing/2014/main" id="{C64C2209-B4CD-1246-BFD6-E6B8511A1F09}"/>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8682F94-6EEA-C846-B2ED-34ED3D4B6D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1" name="Slide Number Placeholder 5">
            <a:extLst>
              <a:ext uri="{FF2B5EF4-FFF2-40B4-BE49-F238E27FC236}">
                <a16:creationId xmlns:a16="http://schemas.microsoft.com/office/drawing/2014/main" id="{7E44F58E-86CC-2445-BC96-190509D935FA}"/>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2" name="Straight Connector 11">
            <a:extLst>
              <a:ext uri="{FF2B5EF4-FFF2-40B4-BE49-F238E27FC236}">
                <a16:creationId xmlns:a16="http://schemas.microsoft.com/office/drawing/2014/main" id="{F54DEFE0-4834-B14D-AACD-10D607EAED67}"/>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574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3"/>
          </p:nvPr>
        </p:nvSpPr>
        <p:spPr>
          <a:xfrm>
            <a:off x="457200" y="1866900"/>
            <a:ext cx="2500312" cy="2570163"/>
          </a:xfrm>
        </p:spPr>
        <p:txBody>
          <a:bodyPr/>
          <a:lstStyle/>
          <a:p>
            <a:endParaRPr lang="en-US" dirty="0"/>
          </a:p>
        </p:txBody>
      </p:sp>
      <p:sp>
        <p:nvSpPr>
          <p:cNvPr id="6" name="Picture Placeholder 3"/>
          <p:cNvSpPr>
            <a:spLocks noGrp="1"/>
          </p:cNvSpPr>
          <p:nvPr>
            <p:ph type="pic" sz="quarter" idx="14"/>
          </p:nvPr>
        </p:nvSpPr>
        <p:spPr>
          <a:xfrm>
            <a:off x="3321844" y="1866900"/>
            <a:ext cx="2500312" cy="2570163"/>
          </a:xfrm>
        </p:spPr>
        <p:txBody>
          <a:bodyPr/>
          <a:lstStyle/>
          <a:p>
            <a:endParaRPr lang="en-US" dirty="0"/>
          </a:p>
        </p:txBody>
      </p:sp>
      <p:sp>
        <p:nvSpPr>
          <p:cNvPr id="7" name="Picture Placeholder 3"/>
          <p:cNvSpPr>
            <a:spLocks noGrp="1"/>
          </p:cNvSpPr>
          <p:nvPr>
            <p:ph type="pic" sz="quarter" idx="15"/>
          </p:nvPr>
        </p:nvSpPr>
        <p:spPr>
          <a:xfrm>
            <a:off x="6186488" y="1866899"/>
            <a:ext cx="2500312" cy="2570163"/>
          </a:xfrm>
        </p:spPr>
        <p:txBody>
          <a:bodyPr/>
          <a:lstStyle/>
          <a:p>
            <a:endParaRPr lang="en-US" dirty="0"/>
          </a:p>
        </p:txBody>
      </p:sp>
      <p:sp>
        <p:nvSpPr>
          <p:cNvPr id="8" name="Rectangle 7">
            <a:extLst>
              <a:ext uri="{FF2B5EF4-FFF2-40B4-BE49-F238E27FC236}">
                <a16:creationId xmlns:a16="http://schemas.microsoft.com/office/drawing/2014/main" id="{C79A037E-4B56-6B4E-9F67-C2823B640DBD}"/>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0C53BE-7F1D-D34B-8751-3E08027500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0" name="Slide Number Placeholder 5">
            <a:extLst>
              <a:ext uri="{FF2B5EF4-FFF2-40B4-BE49-F238E27FC236}">
                <a16:creationId xmlns:a16="http://schemas.microsoft.com/office/drawing/2014/main" id="{2A39369E-1F2C-E84C-8B24-A4389940C174}"/>
              </a:ext>
            </a:extLst>
          </p:cNvPr>
          <p:cNvSpPr>
            <a:spLocks noGrp="1"/>
          </p:cNvSpPr>
          <p:nvPr>
            <p:ph type="sldNum" sz="quarter" idx="12"/>
          </p:nvPr>
        </p:nvSpPr>
        <p:spPr>
          <a:xfrm>
            <a:off x="6565005" y="6342420"/>
            <a:ext cx="2057400" cy="365125"/>
          </a:xfrm>
        </p:spPr>
        <p:txBody>
          <a:bodyPr/>
          <a:lstStyle>
            <a:lvl1pPr>
              <a:defRPr>
                <a:solidFill>
                  <a:schemeClr val="tx1"/>
                </a:solidFill>
              </a:defRPr>
            </a:lvl1pPr>
          </a:lstStyle>
          <a:p>
            <a:fld id="{9D2467CD-B1EF-BC4A-8B92-0C72046AC2DC}" type="slidenum">
              <a:rPr lang="en-US" smtClean="0"/>
              <a:pPr/>
              <a:t>‹#›</a:t>
            </a:fld>
            <a:endParaRPr lang="en-US" dirty="0"/>
          </a:p>
        </p:txBody>
      </p:sp>
      <p:cxnSp>
        <p:nvCxnSpPr>
          <p:cNvPr id="11" name="Straight Connector 10">
            <a:extLst>
              <a:ext uri="{FF2B5EF4-FFF2-40B4-BE49-F238E27FC236}">
                <a16:creationId xmlns:a16="http://schemas.microsoft.com/office/drawing/2014/main" id="{4323C7EB-5FC2-624A-8247-B6366E0917F6}"/>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8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EDFEE3-6F79-124B-A4C6-CA5DE716C839}"/>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84C74B-52A1-E34A-A631-59AC7FB56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6" name="Slide Number Placeholder 5">
            <a:extLst>
              <a:ext uri="{FF2B5EF4-FFF2-40B4-BE49-F238E27FC236}">
                <a16:creationId xmlns:a16="http://schemas.microsoft.com/office/drawing/2014/main" id="{917A9C1F-F1CA-2348-AA14-A24CA284329D}"/>
              </a:ext>
            </a:extLst>
          </p:cNvPr>
          <p:cNvSpPr>
            <a:spLocks noGrp="1"/>
          </p:cNvSpPr>
          <p:nvPr>
            <p:ph type="sldNum" sz="quarter" idx="12"/>
          </p:nvPr>
        </p:nvSpPr>
        <p:spPr>
          <a:xfrm>
            <a:off x="6565005" y="6382176"/>
            <a:ext cx="2057400" cy="365125"/>
          </a:xfrm>
        </p:spPr>
        <p:txBody>
          <a:bodyPr/>
          <a:lstStyle>
            <a:lvl1pPr>
              <a:defRPr>
                <a:solidFill>
                  <a:schemeClr val="tx1"/>
                </a:solidFill>
              </a:defRPr>
            </a:lvl1pPr>
          </a:lstStyle>
          <a:p>
            <a:fld id="{9D2467CD-B1EF-BC4A-8B92-0C72046AC2DC}" type="slidenum">
              <a:rPr lang="en-US" smtClean="0"/>
              <a:pPr/>
              <a:t>‹#›</a:t>
            </a:fld>
            <a:endParaRPr lang="en-US" dirty="0"/>
          </a:p>
        </p:txBody>
      </p:sp>
      <p:cxnSp>
        <p:nvCxnSpPr>
          <p:cNvPr id="7" name="Straight Connector 6">
            <a:extLst>
              <a:ext uri="{FF2B5EF4-FFF2-40B4-BE49-F238E27FC236}">
                <a16:creationId xmlns:a16="http://schemas.microsoft.com/office/drawing/2014/main" id="{6BDC2FAC-3B6C-6641-89CF-D4A9352EDC50}"/>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3982720" cy="3965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p:nvPr>
        </p:nvSpPr>
        <p:spPr>
          <a:xfrm>
            <a:off x="4704080" y="1866900"/>
            <a:ext cx="3982720" cy="3924300"/>
          </a:xfrm>
        </p:spPr>
        <p:txBody>
          <a:bodyPr/>
          <a:lstStyle/>
          <a:p>
            <a:r>
              <a:rPr lang="en-US" dirty="0"/>
              <a:t>Click icon to add picture</a:t>
            </a:r>
          </a:p>
        </p:txBody>
      </p:sp>
      <p:sp>
        <p:nvSpPr>
          <p:cNvPr id="7" name="Slide Number Placeholder 5">
            <a:extLst>
              <a:ext uri="{FF2B5EF4-FFF2-40B4-BE49-F238E27FC236}">
                <a16:creationId xmlns:a16="http://schemas.microsoft.com/office/drawing/2014/main" id="{3737B0CF-6FED-A04A-B721-A41577373FB7}"/>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8" name="Rectangle 7">
            <a:extLst>
              <a:ext uri="{FF2B5EF4-FFF2-40B4-BE49-F238E27FC236}">
                <a16:creationId xmlns:a16="http://schemas.microsoft.com/office/drawing/2014/main" id="{285C35FD-E186-6442-B198-9F50B4B589C3}"/>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9AFD43-E85E-BF44-8296-65049C3636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0" name="Slide Number Placeholder 5">
            <a:extLst>
              <a:ext uri="{FF2B5EF4-FFF2-40B4-BE49-F238E27FC236}">
                <a16:creationId xmlns:a16="http://schemas.microsoft.com/office/drawing/2014/main" id="{1AE30908-0219-704B-97AA-54D374491D4E}"/>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1" name="Straight Connector 10">
            <a:extLst>
              <a:ext uri="{FF2B5EF4-FFF2-40B4-BE49-F238E27FC236}">
                <a16:creationId xmlns:a16="http://schemas.microsoft.com/office/drawing/2014/main" id="{861C46FA-33AF-064A-B2C7-8DB1B4C8CB21}"/>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34938"/>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575139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1443412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oldenrod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1535995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409911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ctrTitle" hasCustomPrompt="1"/>
          </p:nvPr>
        </p:nvSpPr>
        <p:spPr>
          <a:xfrm>
            <a:off x="457200" y="495301"/>
            <a:ext cx="5943600" cy="1562099"/>
          </a:xfrm>
        </p:spPr>
        <p:txBody>
          <a:bodyPr anchor="b">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2143760"/>
            <a:ext cx="5943600" cy="1285240"/>
          </a:xfrm>
        </p:spPr>
        <p:txBody>
          <a:bodyPr>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5365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8229600" cy="396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626539239"/>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3982720" cy="3965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p:nvPr>
        </p:nvSpPr>
        <p:spPr>
          <a:xfrm>
            <a:off x="4704080" y="1866900"/>
            <a:ext cx="3982720" cy="3924300"/>
          </a:xfrm>
        </p:spPr>
        <p:txBody>
          <a:bodyPr/>
          <a:lstStyle/>
          <a:p>
            <a:endParaRPr lang="en-US" dirty="0"/>
          </a:p>
        </p:txBody>
      </p:sp>
    </p:spTree>
    <p:extLst>
      <p:ext uri="{BB962C8B-B14F-4D97-AF65-F5344CB8AC3E}">
        <p14:creationId xmlns:p14="http://schemas.microsoft.com/office/powerpoint/2010/main" val="1466651016"/>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8" name="Chart Placeholder 7"/>
          <p:cNvSpPr>
            <a:spLocks noGrp="1"/>
          </p:cNvSpPr>
          <p:nvPr>
            <p:ph type="chart" sz="quarter" idx="13"/>
          </p:nvPr>
        </p:nvSpPr>
        <p:spPr>
          <a:xfrm>
            <a:off x="457200" y="1866900"/>
            <a:ext cx="8229600" cy="3924300"/>
          </a:xfrm>
        </p:spPr>
        <p:txBody>
          <a:bodyPr/>
          <a:lstStyle/>
          <a:p>
            <a:endParaRPr lang="en-US" dirty="0"/>
          </a:p>
        </p:txBody>
      </p:sp>
    </p:spTree>
    <p:extLst>
      <p:ext uri="{BB962C8B-B14F-4D97-AF65-F5344CB8AC3E}">
        <p14:creationId xmlns:p14="http://schemas.microsoft.com/office/powerpoint/2010/main" val="1336953574"/>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4966"/>
            <a:ext cx="4318000" cy="1016633"/>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825625"/>
            <a:ext cx="4318000" cy="574675"/>
          </a:xfrm>
        </p:spPr>
        <p:txBody>
          <a:bodyPr/>
          <a:lstStyle>
            <a:lvl1pPr marL="0" indent="0">
              <a:buNone/>
              <a:defRPr b="1">
                <a:solidFill>
                  <a:schemeClr val="bg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hasCustomPrompt="1"/>
          </p:nvPr>
        </p:nvSpPr>
        <p:spPr>
          <a:xfrm>
            <a:off x="4968240" y="0"/>
            <a:ext cx="4175760" cy="6153912"/>
          </a:xfrm>
        </p:spPr>
        <p:txBody>
          <a:bodyPr/>
          <a:lstStyle>
            <a:lvl1pPr marL="0" indent="0">
              <a:buNone/>
              <a:defRPr/>
            </a:lvl1pPr>
          </a:lstStyle>
          <a:p>
            <a:r>
              <a:rPr lang="en-US" dirty="0"/>
              <a:t>Insert picture here</a:t>
            </a:r>
          </a:p>
        </p:txBody>
      </p:sp>
      <p:sp>
        <p:nvSpPr>
          <p:cNvPr id="10" name="Text Placeholder 9"/>
          <p:cNvSpPr>
            <a:spLocks noGrp="1"/>
          </p:cNvSpPr>
          <p:nvPr>
            <p:ph type="body" sz="quarter" idx="14"/>
          </p:nvPr>
        </p:nvSpPr>
        <p:spPr>
          <a:xfrm>
            <a:off x="457200" y="2489200"/>
            <a:ext cx="4318000" cy="330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779921"/>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825625"/>
            <a:ext cx="40576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405765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946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8" name="Chart Placeholder 7"/>
          <p:cNvSpPr>
            <a:spLocks noGrp="1"/>
          </p:cNvSpPr>
          <p:nvPr>
            <p:ph type="chart" sz="quarter" idx="13"/>
          </p:nvPr>
        </p:nvSpPr>
        <p:spPr>
          <a:xfrm>
            <a:off x="457200" y="1866900"/>
            <a:ext cx="8229600" cy="3924300"/>
          </a:xfrm>
        </p:spPr>
        <p:txBody>
          <a:bodyPr/>
          <a:lstStyle/>
          <a:p>
            <a:r>
              <a:rPr lang="en-US" dirty="0"/>
              <a:t>Click icon to add chart</a:t>
            </a:r>
          </a:p>
        </p:txBody>
      </p:sp>
      <p:sp>
        <p:nvSpPr>
          <p:cNvPr id="5" name="Slide Number Placeholder 5">
            <a:extLst>
              <a:ext uri="{FF2B5EF4-FFF2-40B4-BE49-F238E27FC236}">
                <a16:creationId xmlns:a16="http://schemas.microsoft.com/office/drawing/2014/main" id="{3597A9EC-6A06-914A-8CF4-72569F7C7A33}"/>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7" name="Rectangle 6">
            <a:extLst>
              <a:ext uri="{FF2B5EF4-FFF2-40B4-BE49-F238E27FC236}">
                <a16:creationId xmlns:a16="http://schemas.microsoft.com/office/drawing/2014/main" id="{B29B3306-BA03-C14D-92E6-01CD3B6395E3}"/>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0D830E-DE1C-1848-8684-7C41AD8EF2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0" name="Slide Number Placeholder 5">
            <a:extLst>
              <a:ext uri="{FF2B5EF4-FFF2-40B4-BE49-F238E27FC236}">
                <a16:creationId xmlns:a16="http://schemas.microsoft.com/office/drawing/2014/main" id="{F0B99382-B96C-0E4E-9929-022BFD7A9939}"/>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1" name="Straight Connector 10">
            <a:extLst>
              <a:ext uri="{FF2B5EF4-FFF2-40B4-BE49-F238E27FC236}">
                <a16:creationId xmlns:a16="http://schemas.microsoft.com/office/drawing/2014/main" id="{B7FEF267-1AAA-D942-BE8C-567A3EB44C05}"/>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717753"/>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7"/>
            <a:ext cx="8229600" cy="1006474"/>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681163"/>
            <a:ext cx="4040982" cy="614997"/>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0301"/>
            <a:ext cx="4040982" cy="3431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4057650" cy="614997"/>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400301"/>
            <a:ext cx="4057650" cy="343154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549350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D2467CD-B1EF-BC4A-8B92-0C72046AC2DC}" type="slidenum">
              <a:rPr lang="en-US" smtClean="0"/>
              <a:pPr/>
              <a:t>‹#›</a:t>
            </a:fld>
            <a:endParaRPr lang="en-US" dirty="0"/>
          </a:p>
        </p:txBody>
      </p:sp>
      <p:sp>
        <p:nvSpPr>
          <p:cNvPr id="4" name="Picture Placeholder 3"/>
          <p:cNvSpPr>
            <a:spLocks noGrp="1"/>
          </p:cNvSpPr>
          <p:nvPr>
            <p:ph type="pic" sz="quarter" idx="13"/>
          </p:nvPr>
        </p:nvSpPr>
        <p:spPr>
          <a:xfrm>
            <a:off x="457200" y="1866900"/>
            <a:ext cx="2500312" cy="2570163"/>
          </a:xfrm>
        </p:spPr>
        <p:txBody>
          <a:bodyPr/>
          <a:lstStyle/>
          <a:p>
            <a:endParaRPr lang="en-US" dirty="0"/>
          </a:p>
        </p:txBody>
      </p:sp>
      <p:sp>
        <p:nvSpPr>
          <p:cNvPr id="6" name="Picture Placeholder 3"/>
          <p:cNvSpPr>
            <a:spLocks noGrp="1"/>
          </p:cNvSpPr>
          <p:nvPr>
            <p:ph type="pic" sz="quarter" idx="14"/>
          </p:nvPr>
        </p:nvSpPr>
        <p:spPr>
          <a:xfrm>
            <a:off x="3321844" y="1866900"/>
            <a:ext cx="2500312" cy="2570163"/>
          </a:xfrm>
        </p:spPr>
        <p:txBody>
          <a:bodyPr/>
          <a:lstStyle/>
          <a:p>
            <a:endParaRPr lang="en-US" dirty="0"/>
          </a:p>
        </p:txBody>
      </p:sp>
      <p:sp>
        <p:nvSpPr>
          <p:cNvPr id="7" name="Picture Placeholder 3"/>
          <p:cNvSpPr>
            <a:spLocks noGrp="1"/>
          </p:cNvSpPr>
          <p:nvPr>
            <p:ph type="pic" sz="quarter" idx="15"/>
          </p:nvPr>
        </p:nvSpPr>
        <p:spPr>
          <a:xfrm>
            <a:off x="6186488" y="1866899"/>
            <a:ext cx="2500312" cy="2570163"/>
          </a:xfrm>
        </p:spPr>
        <p:txBody>
          <a:bodyPr/>
          <a:lstStyle/>
          <a:p>
            <a:endParaRPr lang="en-US" dirty="0"/>
          </a:p>
        </p:txBody>
      </p:sp>
    </p:spTree>
    <p:extLst>
      <p:ext uri="{BB962C8B-B14F-4D97-AF65-F5344CB8AC3E}">
        <p14:creationId xmlns:p14="http://schemas.microsoft.com/office/powerpoint/2010/main" val="1029926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762009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467CD-B1EF-BC4A-8B92-0C72046AC2DC}" type="slidenum">
              <a:rPr lang="en-US" smtClean="0"/>
              <a:pPr/>
              <a:t>‹#›</a:t>
            </a:fld>
            <a:endParaRPr lang="en-US" dirty="0"/>
          </a:p>
        </p:txBody>
      </p:sp>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209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1568549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1348483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oldenrod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1220438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ange Transition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703899"/>
            <a:ext cx="5628640" cy="1350961"/>
          </a:xfrm>
        </p:spPr>
        <p:txBody>
          <a:bodyPr anchor="b">
            <a:normAutofit/>
          </a:bodyPr>
          <a:lstStyle>
            <a:lvl1pPr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9333"/>
          <a:stretch/>
        </p:blipFill>
        <p:spPr>
          <a:xfrm>
            <a:off x="0" y="6126480"/>
            <a:ext cx="9144000" cy="731520"/>
          </a:xfrm>
          <a:prstGeom prst="rect">
            <a:avLst/>
          </a:prstGeom>
        </p:spPr>
      </p:pic>
    </p:spTree>
    <p:extLst>
      <p:ext uri="{BB962C8B-B14F-4D97-AF65-F5344CB8AC3E}">
        <p14:creationId xmlns:p14="http://schemas.microsoft.com/office/powerpoint/2010/main" val="74001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4966"/>
            <a:ext cx="4318000" cy="1016633"/>
          </a:xfrm>
        </p:spPr>
        <p:txBody>
          <a:bodyPr/>
          <a:lstStyle>
            <a:lvl1pPr algn="l">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825625"/>
            <a:ext cx="4318000" cy="574675"/>
          </a:xfrm>
        </p:spPr>
        <p:txBody>
          <a:bodyPr/>
          <a:lstStyle>
            <a:lvl1pPr marL="0" indent="0">
              <a:buNone/>
              <a:defRPr b="1">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a:t>
            </a:fld>
            <a:endParaRPr lang="en-US" dirty="0"/>
          </a:p>
        </p:txBody>
      </p:sp>
      <p:sp>
        <p:nvSpPr>
          <p:cNvPr id="5" name="Picture Placeholder 4"/>
          <p:cNvSpPr>
            <a:spLocks noGrp="1"/>
          </p:cNvSpPr>
          <p:nvPr>
            <p:ph type="pic" sz="quarter" idx="13" hasCustomPrompt="1"/>
          </p:nvPr>
        </p:nvSpPr>
        <p:spPr>
          <a:xfrm>
            <a:off x="4968240" y="0"/>
            <a:ext cx="4175760" cy="6146800"/>
          </a:xfrm>
        </p:spPr>
        <p:txBody>
          <a:bodyPr/>
          <a:lstStyle>
            <a:lvl1pPr marL="0" indent="0">
              <a:buNone/>
              <a:defRPr/>
            </a:lvl1pPr>
          </a:lstStyle>
          <a:p>
            <a:r>
              <a:rPr lang="en-US" dirty="0"/>
              <a:t>Insert picture here</a:t>
            </a:r>
          </a:p>
        </p:txBody>
      </p:sp>
      <p:sp>
        <p:nvSpPr>
          <p:cNvPr id="10" name="Text Placeholder 9"/>
          <p:cNvSpPr>
            <a:spLocks noGrp="1"/>
          </p:cNvSpPr>
          <p:nvPr>
            <p:ph type="body" sz="quarter" idx="14"/>
          </p:nvPr>
        </p:nvSpPr>
        <p:spPr>
          <a:xfrm>
            <a:off x="457200" y="2489200"/>
            <a:ext cx="43180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D17A4FB-2969-0E4E-BBF9-E6F257BEB968}"/>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8" name="Rectangle 7">
            <a:extLst>
              <a:ext uri="{FF2B5EF4-FFF2-40B4-BE49-F238E27FC236}">
                <a16:creationId xmlns:a16="http://schemas.microsoft.com/office/drawing/2014/main" id="{E195DE11-C061-1847-AAFF-2C036ECF8524}"/>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9F90433-4F63-C649-B40A-F1886D1AD3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1" name="Slide Number Placeholder 5">
            <a:extLst>
              <a:ext uri="{FF2B5EF4-FFF2-40B4-BE49-F238E27FC236}">
                <a16:creationId xmlns:a16="http://schemas.microsoft.com/office/drawing/2014/main" id="{7DE4E102-9494-2E49-820D-CB0C0FB4F100}"/>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2" name="Straight Connector 11">
            <a:extLst>
              <a:ext uri="{FF2B5EF4-FFF2-40B4-BE49-F238E27FC236}">
                <a16:creationId xmlns:a16="http://schemas.microsoft.com/office/drawing/2014/main" id="{6F4BDB97-6C45-EA49-BBC1-23EDA23FF162}"/>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65064"/>
      </p:ext>
    </p:extLst>
  </p:cSld>
  <p:clrMapOvr>
    <a:masterClrMapping/>
  </p:clrMapOvr>
  <p:extLst>
    <p:ext uri="{DCECCB84-F9BA-43D5-87BE-67443E8EF086}">
      <p15:sldGuideLst xmlns:p15="http://schemas.microsoft.com/office/powerpoint/2012/main">
        <p15:guide id="1" orient="horz" pos="3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57200" y="1825625"/>
            <a:ext cx="40576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40576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D2467CD-B1EF-BC4A-8B92-0C72046AC2DC}" type="slidenum">
              <a:rPr lang="en-US" smtClean="0"/>
              <a:pPr/>
              <a:t>‹#›</a:t>
            </a:fld>
            <a:endParaRPr lang="en-US" dirty="0"/>
          </a:p>
        </p:txBody>
      </p:sp>
      <p:sp>
        <p:nvSpPr>
          <p:cNvPr id="6" name="Slide Number Placeholder 5">
            <a:extLst>
              <a:ext uri="{FF2B5EF4-FFF2-40B4-BE49-F238E27FC236}">
                <a16:creationId xmlns:a16="http://schemas.microsoft.com/office/drawing/2014/main" id="{8E27023F-170B-EC43-B216-D0968F839A5B}"/>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8" name="Rectangle 7">
            <a:extLst>
              <a:ext uri="{FF2B5EF4-FFF2-40B4-BE49-F238E27FC236}">
                <a16:creationId xmlns:a16="http://schemas.microsoft.com/office/drawing/2014/main" id="{A8FD1F06-CA7E-6546-A0E8-2FC62B011A2A}"/>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67B409-8972-9F41-8398-A27A51CAD0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0" name="Slide Number Placeholder 5">
            <a:extLst>
              <a:ext uri="{FF2B5EF4-FFF2-40B4-BE49-F238E27FC236}">
                <a16:creationId xmlns:a16="http://schemas.microsoft.com/office/drawing/2014/main" id="{078137E3-35F7-2748-9EF6-ED9AFA3FC164}"/>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1" name="Straight Connector 10">
            <a:extLst>
              <a:ext uri="{FF2B5EF4-FFF2-40B4-BE49-F238E27FC236}">
                <a16:creationId xmlns:a16="http://schemas.microsoft.com/office/drawing/2014/main" id="{CC34C7FC-078A-A444-AABA-324A5BB5564F}"/>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7"/>
            <a:ext cx="8229600" cy="1006474"/>
          </a:xfrm>
        </p:spPr>
        <p:txBody>
          <a:bodyPr/>
          <a:lstStyle>
            <a:lvl1pPr>
              <a:defRPr>
                <a:solidFill>
                  <a:schemeClr val="accent5"/>
                </a:solidFill>
              </a:defRPr>
            </a:lvl1pPr>
          </a:lstStyle>
          <a:p>
            <a:r>
              <a:rPr lang="en-US" dirty="0"/>
              <a:t>CLICK TO EDIT MASTER TITLE STYLE</a:t>
            </a:r>
          </a:p>
        </p:txBody>
      </p:sp>
      <p:sp>
        <p:nvSpPr>
          <p:cNvPr id="3" name="Text Placeholder 2"/>
          <p:cNvSpPr>
            <a:spLocks noGrp="1"/>
          </p:cNvSpPr>
          <p:nvPr>
            <p:ph type="body" idx="1"/>
          </p:nvPr>
        </p:nvSpPr>
        <p:spPr>
          <a:xfrm>
            <a:off x="457200" y="1681163"/>
            <a:ext cx="4040982" cy="614997"/>
          </a:xfrm>
        </p:spPr>
        <p:txBody>
          <a:bodyPr anchor="b">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0301"/>
            <a:ext cx="4040982" cy="34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4057650" cy="614997"/>
          </a:xfrm>
        </p:spPr>
        <p:txBody>
          <a:bodyPr anchor="b">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00301"/>
            <a:ext cx="4057650" cy="34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D2467CD-B1EF-BC4A-8B92-0C72046AC2DC}" type="slidenum">
              <a:rPr lang="en-US" smtClean="0"/>
              <a:pPr/>
              <a:t>‹#›</a:t>
            </a:fld>
            <a:endParaRPr lang="en-US" dirty="0"/>
          </a:p>
        </p:txBody>
      </p:sp>
      <p:sp>
        <p:nvSpPr>
          <p:cNvPr id="8" name="Slide Number Placeholder 5">
            <a:extLst>
              <a:ext uri="{FF2B5EF4-FFF2-40B4-BE49-F238E27FC236}">
                <a16:creationId xmlns:a16="http://schemas.microsoft.com/office/drawing/2014/main" id="{BBA6F624-9E78-FB42-9044-5438C029435D}"/>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10" name="Rectangle 9">
            <a:extLst>
              <a:ext uri="{FF2B5EF4-FFF2-40B4-BE49-F238E27FC236}">
                <a16:creationId xmlns:a16="http://schemas.microsoft.com/office/drawing/2014/main" id="{1732C8C5-EC8C-014C-B07C-9CBDAB72EC76}"/>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5969E0E-ED15-304F-A3A2-7CB5A03B3E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2" name="Slide Number Placeholder 5">
            <a:extLst>
              <a:ext uri="{FF2B5EF4-FFF2-40B4-BE49-F238E27FC236}">
                <a16:creationId xmlns:a16="http://schemas.microsoft.com/office/drawing/2014/main" id="{3E30D8A0-FDFA-E34D-9EDB-73E0E22DF204}"/>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3" name="Straight Connector 12">
            <a:extLst>
              <a:ext uri="{FF2B5EF4-FFF2-40B4-BE49-F238E27FC236}">
                <a16:creationId xmlns:a16="http://schemas.microsoft.com/office/drawing/2014/main" id="{9D0320AF-7BA2-2840-9B34-E95A4C18352C}"/>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3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D2467CD-B1EF-BC4A-8B92-0C72046AC2DC}" type="slidenum">
              <a:rPr lang="en-US" smtClean="0"/>
              <a:pPr/>
              <a:t>‹#›</a:t>
            </a:fld>
            <a:endParaRPr lang="en-US" dirty="0"/>
          </a:p>
        </p:txBody>
      </p:sp>
      <p:sp>
        <p:nvSpPr>
          <p:cNvPr id="4" name="Picture Placeholder 3"/>
          <p:cNvSpPr>
            <a:spLocks noGrp="1"/>
          </p:cNvSpPr>
          <p:nvPr>
            <p:ph type="pic" sz="quarter" idx="13"/>
          </p:nvPr>
        </p:nvSpPr>
        <p:spPr>
          <a:xfrm>
            <a:off x="457200" y="1866900"/>
            <a:ext cx="2500312" cy="2570163"/>
          </a:xfrm>
        </p:spPr>
        <p:txBody>
          <a:bodyPr/>
          <a:lstStyle/>
          <a:p>
            <a:r>
              <a:rPr lang="en-US" dirty="0"/>
              <a:t>Click icon to add picture</a:t>
            </a:r>
          </a:p>
        </p:txBody>
      </p:sp>
      <p:sp>
        <p:nvSpPr>
          <p:cNvPr id="6" name="Picture Placeholder 3"/>
          <p:cNvSpPr>
            <a:spLocks noGrp="1"/>
          </p:cNvSpPr>
          <p:nvPr>
            <p:ph type="pic" sz="quarter" idx="14"/>
          </p:nvPr>
        </p:nvSpPr>
        <p:spPr>
          <a:xfrm>
            <a:off x="3321844" y="1866900"/>
            <a:ext cx="2500312" cy="2570163"/>
          </a:xfrm>
        </p:spPr>
        <p:txBody>
          <a:bodyPr/>
          <a:lstStyle/>
          <a:p>
            <a:r>
              <a:rPr lang="en-US" dirty="0"/>
              <a:t>Click icon to add picture</a:t>
            </a:r>
          </a:p>
        </p:txBody>
      </p:sp>
      <p:sp>
        <p:nvSpPr>
          <p:cNvPr id="7" name="Picture Placeholder 3"/>
          <p:cNvSpPr>
            <a:spLocks noGrp="1"/>
          </p:cNvSpPr>
          <p:nvPr>
            <p:ph type="pic" sz="quarter" idx="15"/>
          </p:nvPr>
        </p:nvSpPr>
        <p:spPr>
          <a:xfrm>
            <a:off x="6186488" y="1866899"/>
            <a:ext cx="2500312" cy="2570163"/>
          </a:xfrm>
        </p:spPr>
        <p:txBody>
          <a:bodyPr/>
          <a:lstStyle/>
          <a:p>
            <a:r>
              <a:rPr lang="en-US" dirty="0"/>
              <a:t>Click icon to add picture</a:t>
            </a:r>
          </a:p>
        </p:txBody>
      </p:sp>
      <p:sp>
        <p:nvSpPr>
          <p:cNvPr id="8" name="Slide Number Placeholder 5">
            <a:extLst>
              <a:ext uri="{FF2B5EF4-FFF2-40B4-BE49-F238E27FC236}">
                <a16:creationId xmlns:a16="http://schemas.microsoft.com/office/drawing/2014/main" id="{6F472402-E190-7142-9ADB-90DBF01B74DB}"/>
              </a:ext>
            </a:extLst>
          </p:cNvPr>
          <p:cNvSpPr txBox="1">
            <a:spLocks/>
          </p:cNvSpPr>
          <p:nvPr userDrawn="1"/>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9" name="Rectangle 8">
            <a:extLst>
              <a:ext uri="{FF2B5EF4-FFF2-40B4-BE49-F238E27FC236}">
                <a16:creationId xmlns:a16="http://schemas.microsoft.com/office/drawing/2014/main" id="{DCC2BD91-C7E8-3A49-9C05-89510E81B315}"/>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4214B32-DF3D-AF4A-BE26-36E08AAD85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1" name="Slide Number Placeholder 5">
            <a:extLst>
              <a:ext uri="{FF2B5EF4-FFF2-40B4-BE49-F238E27FC236}">
                <a16:creationId xmlns:a16="http://schemas.microsoft.com/office/drawing/2014/main" id="{DE4B35F5-EEF0-7548-8452-AF0FA884F643}"/>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2" name="Straight Connector 11">
            <a:extLst>
              <a:ext uri="{FF2B5EF4-FFF2-40B4-BE49-F238E27FC236}">
                <a16:creationId xmlns:a16="http://schemas.microsoft.com/office/drawing/2014/main" id="{11E79669-F721-2144-818A-DFF61FEEB11E}"/>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7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54966"/>
            <a:ext cx="8229600" cy="101663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8229600" cy="397573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629400" y="6316662"/>
            <a:ext cx="2057400" cy="365125"/>
          </a:xfrm>
          <a:prstGeom prst="rect">
            <a:avLst/>
          </a:prstGeom>
        </p:spPr>
        <p:txBody>
          <a:bodyPr vert="horz" lIns="91440" tIns="45720" rIns="91440" bIns="45720" rtlCol="0" anchor="ctr"/>
          <a:lstStyle>
            <a:lvl1pPr algn="r">
              <a:defRPr sz="1200" b="0" i="0">
                <a:solidFill>
                  <a:schemeClr val="bg1"/>
                </a:solidFill>
                <a:latin typeface="+mn-lt"/>
              </a:defRPr>
            </a:lvl1pPr>
          </a:lstStyle>
          <a:p>
            <a:fld id="{9D2467CD-B1EF-BC4A-8B92-0C72046AC2DC}" type="slidenum">
              <a:rPr lang="en-US" smtClean="0"/>
              <a:pPr/>
              <a:t>‹#›</a:t>
            </a:fld>
            <a:endParaRPr lang="en-US" dirty="0"/>
          </a:p>
        </p:txBody>
      </p:sp>
      <p:sp>
        <p:nvSpPr>
          <p:cNvPr id="7" name="Rectangle 6">
            <a:extLst>
              <a:ext uri="{FF2B5EF4-FFF2-40B4-BE49-F238E27FC236}">
                <a16:creationId xmlns:a16="http://schemas.microsoft.com/office/drawing/2014/main" id="{6A9D7D03-412C-7243-B3CA-469BF917A59E}"/>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578DF9-E54E-D546-9026-2A96BF958BBC}"/>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6335526"/>
            <a:ext cx="9144000" cy="525462"/>
          </a:xfrm>
          <a:prstGeom prst="rect">
            <a:avLst/>
          </a:prstGeom>
          <a:ln>
            <a:noFill/>
          </a:ln>
        </p:spPr>
      </p:pic>
      <p:sp>
        <p:nvSpPr>
          <p:cNvPr id="9" name="Slide Number Placeholder 5">
            <a:extLst>
              <a:ext uri="{FF2B5EF4-FFF2-40B4-BE49-F238E27FC236}">
                <a16:creationId xmlns:a16="http://schemas.microsoft.com/office/drawing/2014/main" id="{A8BA1B85-BADC-204D-B7E0-8213690621B4}"/>
              </a:ext>
            </a:extLst>
          </p:cNvPr>
          <p:cNvSpPr txBox="1">
            <a:spLocks/>
          </p:cNvSpPr>
          <p:nvPr userDrawn="1"/>
        </p:nvSpPr>
        <p:spPr>
          <a:xfrm>
            <a:off x="6565005" y="634242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5AC5CC09-97CD-B44D-96C7-61EA3D91C5C9}"/>
              </a:ext>
            </a:extLst>
          </p:cNvPr>
          <p:cNvCxnSpPr/>
          <p:nvPr userDrawn="1"/>
        </p:nvCxnSpPr>
        <p:spPr>
          <a:xfrm>
            <a:off x="0" y="63295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49D4104-08B7-C84C-BEF0-0CBB2E1DDDDB}"/>
              </a:ext>
            </a:extLst>
          </p:cNvPr>
          <p:cNvSpPr txBox="1">
            <a:spLocks/>
          </p:cNvSpPr>
          <p:nvPr userDrawn="1"/>
        </p:nvSpPr>
        <p:spPr>
          <a:xfrm>
            <a:off x="6629400" y="6316662"/>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sp>
        <p:nvSpPr>
          <p:cNvPr id="12" name="Rectangle 11">
            <a:extLst>
              <a:ext uri="{FF2B5EF4-FFF2-40B4-BE49-F238E27FC236}">
                <a16:creationId xmlns:a16="http://schemas.microsoft.com/office/drawing/2014/main" id="{86B2DA95-F74B-F440-B746-89600B8EAC9B}"/>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0ED5282-E8C3-2F4B-BED0-F7A8C65063DA}"/>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6344404"/>
            <a:ext cx="9144000" cy="525462"/>
          </a:xfrm>
          <a:prstGeom prst="rect">
            <a:avLst/>
          </a:prstGeom>
          <a:ln>
            <a:noFill/>
          </a:ln>
        </p:spPr>
      </p:pic>
      <p:sp>
        <p:nvSpPr>
          <p:cNvPr id="14" name="Slide Number Placeholder 5">
            <a:extLst>
              <a:ext uri="{FF2B5EF4-FFF2-40B4-BE49-F238E27FC236}">
                <a16:creationId xmlns:a16="http://schemas.microsoft.com/office/drawing/2014/main" id="{E5F2FA67-E1A4-1946-9AF9-C8F06EA5F628}"/>
              </a:ext>
            </a:extLst>
          </p:cNvPr>
          <p:cNvSpPr txBox="1">
            <a:spLocks/>
          </p:cNvSpPr>
          <p:nvPr userDrawn="1"/>
        </p:nvSpPr>
        <p:spPr>
          <a:xfrm>
            <a:off x="6565005" y="63821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5" name="Straight Connector 14">
            <a:extLst>
              <a:ext uri="{FF2B5EF4-FFF2-40B4-BE49-F238E27FC236}">
                <a16:creationId xmlns:a16="http://schemas.microsoft.com/office/drawing/2014/main" id="{1E29BE21-451A-1143-981E-65AC3475905F}"/>
              </a:ext>
            </a:extLst>
          </p:cNvPr>
          <p:cNvCxnSpPr/>
          <p:nvPr userDrawn="1"/>
        </p:nvCxnSpPr>
        <p:spPr>
          <a:xfrm>
            <a:off x="0" y="63472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75" r:id="rId4"/>
    <p:sldLayoutId id="2147483701" r:id="rId5"/>
    <p:sldLayoutId id="2147483674" r:id="rId6"/>
    <p:sldLayoutId id="2147483664" r:id="rId7"/>
    <p:sldLayoutId id="2147483665" r:id="rId8"/>
    <p:sldLayoutId id="2147483666" r:id="rId9"/>
    <p:sldLayoutId id="2147483667" r:id="rId10"/>
    <p:sldLayoutId id="2147483702" r:id="rId11"/>
    <p:sldLayoutId id="2147483663" r:id="rId12"/>
    <p:sldLayoutId id="2147483671" r:id="rId13"/>
    <p:sldLayoutId id="2147483672" r:id="rId14"/>
    <p:sldLayoutId id="2147483673" r:id="rId15"/>
  </p:sldLayoutIdLst>
  <p:hf hdr="0" ftr="0" dt="0"/>
  <p:txStyles>
    <p:titleStyle>
      <a:lvl1pPr algn="ctr" defTabSz="914400" rtl="0" eaLnBrk="1" latinLnBrk="0" hangingPunct="1">
        <a:lnSpc>
          <a:spcPct val="90000"/>
        </a:lnSpc>
        <a:spcBef>
          <a:spcPct val="0"/>
        </a:spcBef>
        <a:buNone/>
        <a:defRPr sz="2800" kern="1200">
          <a:solidFill>
            <a:schemeClr val="accent5"/>
          </a:solidFill>
          <a:latin typeface="+mj-lt"/>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88" userDrawn="1">
          <p15:clr>
            <a:srgbClr val="F26B43"/>
          </p15:clr>
        </p15:guide>
        <p15:guide id="3" pos="5472" userDrawn="1">
          <p15:clr>
            <a:srgbClr val="F26B43"/>
          </p15:clr>
        </p15:guide>
        <p15:guide id="4" orient="horz" pos="2160" userDrawn="1">
          <p15:clr>
            <a:srgbClr val="F26B43"/>
          </p15:clr>
        </p15:guide>
        <p15:guide id="5" orient="horz" pos="216" userDrawn="1">
          <p15:clr>
            <a:srgbClr val="F26B43"/>
          </p15:clr>
        </p15:guide>
        <p15:guide id="6" orient="horz" pos="4128" userDrawn="1">
          <p15:clr>
            <a:srgbClr val="F26B43"/>
          </p15:clr>
        </p15:guide>
        <p15:guide id="7" orient="horz" pos="1176" userDrawn="1">
          <p15:clr>
            <a:srgbClr val="F26B43"/>
          </p15:clr>
        </p15:guide>
        <p15:guide id="8" orient="horz" pos="1512" userDrawn="1">
          <p15:clr>
            <a:srgbClr val="F26B43"/>
          </p15:clr>
        </p15:guide>
        <p15:guide id="9" orient="horz"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0" y="-1"/>
            <a:ext cx="9144000" cy="6153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354966"/>
            <a:ext cx="8229600" cy="101663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39757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29400" y="6316662"/>
            <a:ext cx="2057400" cy="365125"/>
          </a:xfrm>
          <a:prstGeom prst="rect">
            <a:avLst/>
          </a:prstGeom>
        </p:spPr>
        <p:txBody>
          <a:bodyPr vert="horz" lIns="91440" tIns="45720" rIns="91440" bIns="45720" rtlCol="0" anchor="ctr"/>
          <a:lstStyle>
            <a:lvl1pPr algn="r">
              <a:defRPr sz="1200" b="0" i="0">
                <a:solidFill>
                  <a:schemeClr val="bg1"/>
                </a:solidFill>
                <a:latin typeface="+mn-lt"/>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8717713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ctr" defTabSz="914400" rtl="0" eaLnBrk="1" latinLnBrk="0" hangingPunct="1">
        <a:lnSpc>
          <a:spcPct val="90000"/>
        </a:lnSpc>
        <a:spcBef>
          <a:spcPct val="0"/>
        </a:spcBef>
        <a:buNone/>
        <a:defRPr sz="2800" kern="1200">
          <a:solidFill>
            <a:schemeClr val="bg1"/>
          </a:solidFill>
          <a:latin typeface="+mj-lt"/>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160">
          <p15:clr>
            <a:srgbClr val="F26B43"/>
          </p15:clr>
        </p15:guide>
        <p15:guide id="5" orient="horz" pos="216">
          <p15:clr>
            <a:srgbClr val="F26B43"/>
          </p15:clr>
        </p15:guide>
        <p15:guide id="6" orient="horz" pos="4128">
          <p15:clr>
            <a:srgbClr val="F26B43"/>
          </p15:clr>
        </p15:guide>
        <p15:guide id="7" orient="horz" pos="1176">
          <p15:clr>
            <a:srgbClr val="F26B43"/>
          </p15:clr>
        </p15:guide>
        <p15:guide id="8" orient="horz" pos="1512">
          <p15:clr>
            <a:srgbClr val="F26B43"/>
          </p15:clr>
        </p15:guide>
        <p15:guide id="9" orient="horz"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54966"/>
            <a:ext cx="8229600" cy="101663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39757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29400" y="6316662"/>
            <a:ext cx="2057400" cy="365125"/>
          </a:xfrm>
          <a:prstGeom prst="rect">
            <a:avLst/>
          </a:prstGeom>
        </p:spPr>
        <p:txBody>
          <a:bodyPr vert="horz" lIns="91440" tIns="45720" rIns="91440" bIns="45720" rtlCol="0" anchor="ctr"/>
          <a:lstStyle>
            <a:lvl1pPr algn="r">
              <a:defRPr sz="1200" b="0" i="0">
                <a:solidFill>
                  <a:schemeClr val="bg1"/>
                </a:solidFill>
                <a:latin typeface="+mn-lt"/>
              </a:defRPr>
            </a:lvl1pPr>
          </a:lstStyle>
          <a:p>
            <a:fld id="{9D2467CD-B1EF-BC4A-8B92-0C72046AC2DC}" type="slidenum">
              <a:rPr lang="en-US" smtClean="0"/>
              <a:pPr/>
              <a:t>‹#›</a:t>
            </a:fld>
            <a:endParaRPr lang="en-US" dirty="0"/>
          </a:p>
        </p:txBody>
      </p:sp>
      <p:sp>
        <p:nvSpPr>
          <p:cNvPr id="7" name="Rectangle 6">
            <a:extLst>
              <a:ext uri="{FF2B5EF4-FFF2-40B4-BE49-F238E27FC236}">
                <a16:creationId xmlns:a16="http://schemas.microsoft.com/office/drawing/2014/main" id="{30068D6E-C2AD-024A-8546-93F6EC5140DF}"/>
              </a:ext>
            </a:extLst>
          </p:cNvPr>
          <p:cNvSpPr/>
          <p:nvPr userDrawn="1"/>
        </p:nvSpPr>
        <p:spPr>
          <a:xfrm>
            <a:off x="0" y="6157773"/>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3530248-B69C-CA49-B3EC-BBF6DE39E148}"/>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6335526"/>
            <a:ext cx="9144000" cy="525462"/>
          </a:xfrm>
          <a:prstGeom prst="rect">
            <a:avLst/>
          </a:prstGeom>
          <a:ln>
            <a:noFill/>
          </a:ln>
        </p:spPr>
      </p:pic>
      <p:sp>
        <p:nvSpPr>
          <p:cNvPr id="9" name="Slide Number Placeholder 5">
            <a:extLst>
              <a:ext uri="{FF2B5EF4-FFF2-40B4-BE49-F238E27FC236}">
                <a16:creationId xmlns:a16="http://schemas.microsoft.com/office/drawing/2014/main" id="{8EDF3F09-2D03-C740-906A-888D4B1DA770}"/>
              </a:ext>
            </a:extLst>
          </p:cNvPr>
          <p:cNvSpPr txBox="1">
            <a:spLocks/>
          </p:cNvSpPr>
          <p:nvPr userDrawn="1"/>
        </p:nvSpPr>
        <p:spPr>
          <a:xfrm>
            <a:off x="6565005" y="634242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pPr/>
              <a:t>‹#›</a:t>
            </a:fld>
            <a:endParaRPr lang="en-US" dirty="0"/>
          </a:p>
        </p:txBody>
      </p:sp>
      <p:cxnSp>
        <p:nvCxnSpPr>
          <p:cNvPr id="10" name="Straight Connector 9">
            <a:extLst>
              <a:ext uri="{FF2B5EF4-FFF2-40B4-BE49-F238E27FC236}">
                <a16:creationId xmlns:a16="http://schemas.microsoft.com/office/drawing/2014/main" id="{5B2AF139-8661-404C-BFD3-1A7F09C6D0F0}"/>
              </a:ext>
            </a:extLst>
          </p:cNvPr>
          <p:cNvCxnSpPr/>
          <p:nvPr userDrawn="1"/>
        </p:nvCxnSpPr>
        <p:spPr>
          <a:xfrm>
            <a:off x="0" y="63295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7061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5" r:id="rId11"/>
    <p:sldLayoutId id="2147483716" r:id="rId12"/>
    <p:sldLayoutId id="2147483717" r:id="rId13"/>
    <p:sldLayoutId id="2147483718" r:id="rId14"/>
  </p:sldLayoutIdLst>
  <p:hf hdr="0" ftr="0" dt="0"/>
  <p:txStyles>
    <p:titleStyle>
      <a:lvl1pPr algn="ctr" defTabSz="914400" rtl="0" eaLnBrk="1" latinLnBrk="0" hangingPunct="1">
        <a:lnSpc>
          <a:spcPct val="90000"/>
        </a:lnSpc>
        <a:spcBef>
          <a:spcPct val="0"/>
        </a:spcBef>
        <a:buNone/>
        <a:defRPr sz="2800" kern="1200">
          <a:solidFill>
            <a:schemeClr val="accent5"/>
          </a:solidFill>
          <a:latin typeface="+mj-lt"/>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160">
          <p15:clr>
            <a:srgbClr val="F26B43"/>
          </p15:clr>
        </p15:guide>
        <p15:guide id="5" orient="horz" pos="216">
          <p15:clr>
            <a:srgbClr val="F26B43"/>
          </p15:clr>
        </p15:guide>
        <p15:guide id="6" orient="horz" pos="4128">
          <p15:clr>
            <a:srgbClr val="F26B43"/>
          </p15:clr>
        </p15:guide>
        <p15:guide id="7" orient="horz" pos="1176">
          <p15:clr>
            <a:srgbClr val="F26B43"/>
          </p15:clr>
        </p15:guide>
        <p15:guide id="8" orient="horz" pos="1512">
          <p15:clr>
            <a:srgbClr val="F26B43"/>
          </p15:clr>
        </p15:guide>
        <p15:guide id="9" orient="horz"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0" y="-1"/>
            <a:ext cx="9144000" cy="6153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354966"/>
            <a:ext cx="8229600" cy="101663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39757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29400" y="6336982"/>
            <a:ext cx="2057400" cy="365125"/>
          </a:xfrm>
          <a:prstGeom prst="rect">
            <a:avLst/>
          </a:prstGeom>
        </p:spPr>
        <p:txBody>
          <a:bodyPr vert="horz" lIns="91440" tIns="45720" rIns="91440" bIns="45720" rtlCol="0" anchor="ctr"/>
          <a:lstStyle>
            <a:lvl1pPr algn="r">
              <a:defRPr sz="1200" b="0" i="0">
                <a:solidFill>
                  <a:schemeClr val="bg1"/>
                </a:solidFill>
                <a:latin typeface="+mn-lt"/>
              </a:defRPr>
            </a:lvl1pPr>
          </a:lstStyle>
          <a:p>
            <a:fld id="{9D2467CD-B1EF-BC4A-8B92-0C72046AC2DC}" type="slidenum">
              <a:rPr lang="en-US" smtClean="0"/>
              <a:pPr/>
              <a:t>‹#›</a:t>
            </a:fld>
            <a:endParaRPr lang="en-US" dirty="0"/>
          </a:p>
        </p:txBody>
      </p:sp>
    </p:spTree>
    <p:extLst>
      <p:ext uri="{BB962C8B-B14F-4D97-AF65-F5344CB8AC3E}">
        <p14:creationId xmlns:p14="http://schemas.microsoft.com/office/powerpoint/2010/main" val="14136471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ctr" defTabSz="914400" rtl="0" eaLnBrk="1" latinLnBrk="0" hangingPunct="1">
        <a:lnSpc>
          <a:spcPct val="90000"/>
        </a:lnSpc>
        <a:spcBef>
          <a:spcPct val="0"/>
        </a:spcBef>
        <a:buNone/>
        <a:defRPr sz="2800" kern="1200">
          <a:solidFill>
            <a:schemeClr val="bg1"/>
          </a:solidFill>
          <a:latin typeface="+mj-lt"/>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160">
          <p15:clr>
            <a:srgbClr val="F26B43"/>
          </p15:clr>
        </p15:guide>
        <p15:guide id="5" orient="horz" pos="216">
          <p15:clr>
            <a:srgbClr val="F26B43"/>
          </p15:clr>
        </p15:guide>
        <p15:guide id="6" orient="horz" pos="4128" userDrawn="1">
          <p15:clr>
            <a:srgbClr val="F26B43"/>
          </p15:clr>
        </p15:guide>
        <p15:guide id="7" orient="horz" pos="1176">
          <p15:clr>
            <a:srgbClr val="F26B43"/>
          </p15:clr>
        </p15:guide>
        <p15:guide id="8" orient="horz" pos="1512">
          <p15:clr>
            <a:srgbClr val="F26B43"/>
          </p15:clr>
        </p15:guide>
        <p15:guide id="9"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ustelecom.org/sites/default/files/US%20Broadband%20Availability%20Mid-2016%20formatted.pdf" TargetMode="External"/><Relationship Id="rId2" Type="http://schemas.openxmlformats.org/officeDocument/2006/relationships/hyperlink" Target="https://www.ustelecom.org/sites/default/files/USTelecom%20Research%20Brief%202.22.18.pdf" TargetMode="External"/><Relationship Id="rId1" Type="http://schemas.openxmlformats.org/officeDocument/2006/relationships/slideLayout" Target="../slideLayouts/slideLayout3.xml"/><Relationship Id="rId6" Type="http://schemas.openxmlformats.org/officeDocument/2006/relationships/hyperlink" Target="https://www.ustelecom.org/research/report-the-more-things-change-the-more-things-need-to-change/" TargetMode="External"/><Relationship Id="rId5" Type="http://schemas.openxmlformats.org/officeDocument/2006/relationships/hyperlink" Target="https://www.ustelecom.org/sites/default/files/USTelecom%20Research%20Brief%2011.27.17%20FINAL%20revised.pdf" TargetMode="External"/><Relationship Id="rId4" Type="http://schemas.openxmlformats.org/officeDocument/2006/relationships/hyperlink" Target="https://www.ustelecom.org/sites/default/files/Broadband%20Investment%20Trending%20Down%20in%202016%20Final.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7483A6-006B-8241-B369-7F7CD57A3A9D}"/>
              </a:ext>
            </a:extLst>
          </p:cNvPr>
          <p:cNvPicPr>
            <a:picLocks noChangeAspect="1"/>
          </p:cNvPicPr>
          <p:nvPr/>
        </p:nvPicPr>
        <p:blipFill rotWithShape="1">
          <a:blip r:embed="rId2">
            <a:extLst>
              <a:ext uri="{28A0092B-C50C-407E-A947-70E740481C1C}">
                <a14:useLocalDpi xmlns:a14="http://schemas.microsoft.com/office/drawing/2010/main"/>
              </a:ext>
            </a:extLst>
          </a:blip>
          <a:srcRect l="23764" r="4103"/>
          <a:stretch/>
        </p:blipFill>
        <p:spPr>
          <a:xfrm>
            <a:off x="0" y="1452147"/>
            <a:ext cx="9144000" cy="4419600"/>
          </a:xfrm>
          <a:prstGeom prst="rect">
            <a:avLst/>
          </a:prstGeom>
        </p:spPr>
      </p:pic>
      <p:sp>
        <p:nvSpPr>
          <p:cNvPr id="6" name="Title 1">
            <a:extLst>
              <a:ext uri="{FF2B5EF4-FFF2-40B4-BE49-F238E27FC236}">
                <a16:creationId xmlns:a16="http://schemas.microsoft.com/office/drawing/2014/main" id="{A1228BCD-C809-3C46-9CE3-A7C3EA6EF71A}"/>
              </a:ext>
            </a:extLst>
          </p:cNvPr>
          <p:cNvSpPr txBox="1">
            <a:spLocks/>
          </p:cNvSpPr>
          <p:nvPr/>
        </p:nvSpPr>
        <p:spPr>
          <a:xfrm>
            <a:off x="482639" y="1992054"/>
            <a:ext cx="8601401" cy="1436529"/>
          </a:xfrm>
          <a:prstGeom prst="rect">
            <a:avLst/>
          </a:prstGeom>
        </p:spPr>
        <p:txBody>
          <a:bodyPr>
            <a:noAutofit/>
          </a:bodyPr>
          <a:lstStyle>
            <a:lvl1pPr algn="ctr" defTabSz="914400" rtl="0" eaLnBrk="1" latinLnBrk="0" hangingPunct="1">
              <a:lnSpc>
                <a:spcPct val="90000"/>
              </a:lnSpc>
              <a:spcBef>
                <a:spcPct val="0"/>
              </a:spcBef>
              <a:buNone/>
              <a:defRPr sz="2800" kern="1200">
                <a:solidFill>
                  <a:schemeClr val="bg1"/>
                </a:solidFill>
                <a:latin typeface="+mj-lt"/>
                <a:ea typeface="Helvetica" charset="0"/>
                <a:cs typeface="Helvetica" charset="0"/>
              </a:defRPr>
            </a:lvl1pPr>
          </a:lstStyle>
          <a:p>
            <a:pPr algn="l"/>
            <a:r>
              <a:rPr lang="en-US" sz="3200" dirty="0">
                <a:solidFill>
                  <a:srgbClr val="3A639E"/>
                </a:solidFill>
                <a:latin typeface="Calibri" panose="020F0502020204030204" pitchFamily="34" charset="0"/>
                <a:cs typeface="Calibri" panose="020F0502020204030204" pitchFamily="34" charset="0"/>
              </a:rPr>
              <a:t>USTelecom Industry Metrics &amp; Trends 2020</a:t>
            </a:r>
          </a:p>
        </p:txBody>
      </p:sp>
      <p:sp>
        <p:nvSpPr>
          <p:cNvPr id="7" name="Subtitle 2">
            <a:extLst>
              <a:ext uri="{FF2B5EF4-FFF2-40B4-BE49-F238E27FC236}">
                <a16:creationId xmlns:a16="http://schemas.microsoft.com/office/drawing/2014/main" id="{CAFDF687-2191-2545-8E89-FB013308B6A2}"/>
              </a:ext>
            </a:extLst>
          </p:cNvPr>
          <p:cNvSpPr txBox="1">
            <a:spLocks/>
          </p:cNvSpPr>
          <p:nvPr/>
        </p:nvSpPr>
        <p:spPr>
          <a:xfrm>
            <a:off x="512619" y="2648168"/>
            <a:ext cx="6190449" cy="3601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solidFill>
                <a:latin typeface="Calibri Light" panose="020F0302020204030204" pitchFamily="34" charset="0"/>
                <a:cs typeface="Calibri Light" panose="020F0302020204030204" pitchFamily="34" charset="0"/>
              </a:rPr>
              <a:t>APRIL 2020</a:t>
            </a:r>
          </a:p>
        </p:txBody>
      </p:sp>
      <p:pic>
        <p:nvPicPr>
          <p:cNvPr id="8" name="Picture 7">
            <a:extLst>
              <a:ext uri="{FF2B5EF4-FFF2-40B4-BE49-F238E27FC236}">
                <a16:creationId xmlns:a16="http://schemas.microsoft.com/office/drawing/2014/main" id="{BF1720D5-DE9B-B24A-B28F-2F436630F0C6}"/>
              </a:ext>
            </a:extLst>
          </p:cNvPr>
          <p:cNvPicPr>
            <a:picLocks noChangeAspect="1"/>
          </p:cNvPicPr>
          <p:nvPr/>
        </p:nvPicPr>
        <p:blipFill>
          <a:blip r:embed="rId3"/>
          <a:stretch>
            <a:fillRect/>
          </a:stretch>
        </p:blipFill>
        <p:spPr>
          <a:xfrm>
            <a:off x="5125472" y="6182996"/>
            <a:ext cx="3499324" cy="358118"/>
          </a:xfrm>
          <a:prstGeom prst="rect">
            <a:avLst/>
          </a:prstGeom>
        </p:spPr>
      </p:pic>
    </p:spTree>
    <p:extLst>
      <p:ext uri="{BB962C8B-B14F-4D97-AF65-F5344CB8AC3E}">
        <p14:creationId xmlns:p14="http://schemas.microsoft.com/office/powerpoint/2010/main" val="2139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199" y="626842"/>
            <a:ext cx="8229600" cy="532150"/>
          </a:xfrm>
        </p:spPr>
        <p:txBody>
          <a:bodyPr/>
          <a:lstStyle/>
          <a:p>
            <a:r>
              <a:rPr lang="en-US" dirty="0">
                <a:solidFill>
                  <a:srgbClr val="3A639E"/>
                </a:solidFill>
                <a:latin typeface="Calibri" panose="020F0502020204030204" pitchFamily="34" charset="0"/>
                <a:cs typeface="Calibri" panose="020F0502020204030204" pitchFamily="34" charset="0"/>
              </a:rPr>
              <a:t>U.S. Invests More per Capita in Broadband than Europe</a:t>
            </a:r>
          </a:p>
        </p:txBody>
      </p:sp>
      <p:pic>
        <p:nvPicPr>
          <p:cNvPr id="2" name="Picture 1"/>
          <p:cNvPicPr>
            <a:picLocks noChangeAspect="1"/>
          </p:cNvPicPr>
          <p:nvPr/>
        </p:nvPicPr>
        <p:blipFill>
          <a:blip r:embed="rId2"/>
          <a:stretch>
            <a:fillRect/>
          </a:stretch>
        </p:blipFill>
        <p:spPr>
          <a:xfrm>
            <a:off x="1227416" y="1573279"/>
            <a:ext cx="6689167" cy="4063021"/>
          </a:xfrm>
          <a:prstGeom prst="rect">
            <a:avLst/>
          </a:prstGeom>
          <a:ln>
            <a:solidFill>
              <a:srgbClr val="4472C4"/>
            </a:solidFill>
          </a:ln>
        </p:spPr>
      </p:pic>
    </p:spTree>
    <p:extLst>
      <p:ext uri="{BB962C8B-B14F-4D97-AF65-F5344CB8AC3E}">
        <p14:creationId xmlns:p14="http://schemas.microsoft.com/office/powerpoint/2010/main" val="318132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5203"/>
            <a:ext cx="82296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U.S. Investment in Facilities-Based Competition</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Has Yielded More Real Competitive Choice than Europe</a:t>
            </a:r>
          </a:p>
        </p:txBody>
      </p:sp>
      <p:pic>
        <p:nvPicPr>
          <p:cNvPr id="8" name="Picture 7"/>
          <p:cNvPicPr>
            <a:picLocks noChangeAspect="1"/>
          </p:cNvPicPr>
          <p:nvPr/>
        </p:nvPicPr>
        <p:blipFill>
          <a:blip r:embed="rId2"/>
          <a:stretch>
            <a:fillRect/>
          </a:stretch>
        </p:blipFill>
        <p:spPr>
          <a:xfrm>
            <a:off x="520430" y="2236956"/>
            <a:ext cx="8103139" cy="2766270"/>
          </a:xfrm>
          <a:prstGeom prst="rect">
            <a:avLst/>
          </a:prstGeom>
          <a:ln>
            <a:solidFill>
              <a:srgbClr val="4472C4"/>
            </a:solidFill>
          </a:ln>
        </p:spPr>
      </p:pic>
    </p:spTree>
    <p:extLst>
      <p:ext uri="{BB962C8B-B14F-4D97-AF65-F5344CB8AC3E}">
        <p14:creationId xmlns:p14="http://schemas.microsoft.com/office/powerpoint/2010/main" val="115326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Investment Has Enabled Widespread and Ongoing Broadband Adoption</a:t>
            </a:r>
          </a:p>
        </p:txBody>
      </p:sp>
      <p:pic>
        <p:nvPicPr>
          <p:cNvPr id="11" name="Picture 10"/>
          <p:cNvPicPr>
            <a:picLocks noChangeAspect="1"/>
          </p:cNvPicPr>
          <p:nvPr/>
        </p:nvPicPr>
        <p:blipFill>
          <a:blip r:embed="rId2"/>
          <a:stretch>
            <a:fillRect/>
          </a:stretch>
        </p:blipFill>
        <p:spPr>
          <a:xfrm>
            <a:off x="947090" y="1543857"/>
            <a:ext cx="7326404" cy="4332287"/>
          </a:xfrm>
          <a:prstGeom prst="rect">
            <a:avLst/>
          </a:prstGeom>
          <a:ln>
            <a:solidFill>
              <a:srgbClr val="4472C4"/>
            </a:solidFill>
          </a:ln>
        </p:spPr>
      </p:pic>
    </p:spTree>
    <p:extLst>
      <p:ext uri="{BB962C8B-B14F-4D97-AF65-F5344CB8AC3E}">
        <p14:creationId xmlns:p14="http://schemas.microsoft.com/office/powerpoint/2010/main" val="18651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Fixed Broadband Is Still Outpacing Household Growth and Approaching 85 Percent Penetration</a:t>
            </a:r>
          </a:p>
        </p:txBody>
      </p:sp>
      <p:pic>
        <p:nvPicPr>
          <p:cNvPr id="2" name="Picture 1"/>
          <p:cNvPicPr>
            <a:picLocks noChangeAspect="1"/>
          </p:cNvPicPr>
          <p:nvPr/>
        </p:nvPicPr>
        <p:blipFill>
          <a:blip r:embed="rId2"/>
          <a:stretch>
            <a:fillRect/>
          </a:stretch>
        </p:blipFill>
        <p:spPr>
          <a:xfrm>
            <a:off x="1004156" y="1746248"/>
            <a:ext cx="7231931" cy="4039955"/>
          </a:xfrm>
          <a:prstGeom prst="rect">
            <a:avLst/>
          </a:prstGeom>
          <a:ln>
            <a:solidFill>
              <a:srgbClr val="4472C4"/>
            </a:solidFill>
          </a:ln>
        </p:spPr>
      </p:pic>
    </p:spTree>
    <p:extLst>
      <p:ext uri="{BB962C8B-B14F-4D97-AF65-F5344CB8AC3E}">
        <p14:creationId xmlns:p14="http://schemas.microsoft.com/office/powerpoint/2010/main" val="220862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4967"/>
            <a:ext cx="8229600" cy="739316"/>
          </a:xfrm>
        </p:spPr>
        <p:txBody>
          <a:bodyPr/>
          <a:lstStyle/>
          <a:p>
            <a:r>
              <a:rPr lang="en-US" dirty="0">
                <a:solidFill>
                  <a:srgbClr val="3A639E"/>
                </a:solidFill>
                <a:latin typeface="Calibri" panose="020F0502020204030204" pitchFamily="34" charset="0"/>
                <a:cs typeface="Calibri" panose="020F0502020204030204" pitchFamily="34" charset="0"/>
              </a:rPr>
              <a:t>Mobile Broadband is Growing Rapidly</a:t>
            </a:r>
          </a:p>
        </p:txBody>
      </p:sp>
      <p:sp>
        <p:nvSpPr>
          <p:cNvPr id="3" name="TextBox 2"/>
          <p:cNvSpPr txBox="1"/>
          <p:nvPr/>
        </p:nvSpPr>
        <p:spPr>
          <a:xfrm>
            <a:off x="1055749" y="5467562"/>
            <a:ext cx="7032503"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U.S. smartphone adoption estimates range from 81% of adults (Pew Internet, June 2019) to 83% of households (Consumer Technology Association, First Quarter 2019)  </a:t>
            </a:r>
          </a:p>
        </p:txBody>
      </p:sp>
      <p:pic>
        <p:nvPicPr>
          <p:cNvPr id="2" name="Picture 1"/>
          <p:cNvPicPr>
            <a:picLocks noChangeAspect="1"/>
          </p:cNvPicPr>
          <p:nvPr/>
        </p:nvPicPr>
        <p:blipFill>
          <a:blip r:embed="rId2"/>
          <a:stretch>
            <a:fillRect/>
          </a:stretch>
        </p:blipFill>
        <p:spPr>
          <a:xfrm>
            <a:off x="1356468" y="1575016"/>
            <a:ext cx="6431063" cy="3707967"/>
          </a:xfrm>
          <a:prstGeom prst="rect">
            <a:avLst/>
          </a:prstGeom>
          <a:ln>
            <a:solidFill>
              <a:srgbClr val="4472C4"/>
            </a:solidFill>
          </a:ln>
        </p:spPr>
      </p:pic>
    </p:spTree>
    <p:extLst>
      <p:ext uri="{BB962C8B-B14F-4D97-AF65-F5344CB8AC3E}">
        <p14:creationId xmlns:p14="http://schemas.microsoft.com/office/powerpoint/2010/main" val="72706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3730"/>
            <a:ext cx="82296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Providers Are Deploying Networks Capable of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Providing Higher Speeds</a:t>
            </a:r>
          </a:p>
        </p:txBody>
      </p:sp>
      <p:sp>
        <p:nvSpPr>
          <p:cNvPr id="5" name="TextBox 4"/>
          <p:cNvSpPr txBox="1"/>
          <p:nvPr/>
        </p:nvSpPr>
        <p:spPr>
          <a:xfrm>
            <a:off x="81888" y="5542626"/>
            <a:ext cx="8898340"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In addition to wired broadband, 4G mobile broadband grew from availability of less than 1% of Americans in 2010 </a:t>
            </a:r>
          </a:p>
          <a:p>
            <a:pPr algn="ctr"/>
            <a:r>
              <a:rPr lang="en-US" sz="1400" i="1" dirty="0">
                <a:solidFill>
                  <a:srgbClr val="7030A0"/>
                </a:solidFill>
                <a:latin typeface="Calibri" panose="020F0502020204030204" pitchFamily="34" charset="0"/>
                <a:cs typeface="Calibri" panose="020F0502020204030204" pitchFamily="34" charset="0"/>
              </a:rPr>
              <a:t>to 99.8% in 2018. 4G Download speeds are in excess of 20 Mbps (opensignal.com) and 5G deployment is underway.</a:t>
            </a:r>
          </a:p>
        </p:txBody>
      </p:sp>
      <p:pic>
        <p:nvPicPr>
          <p:cNvPr id="18" name="Picture 17"/>
          <p:cNvPicPr>
            <a:picLocks noChangeAspect="1" noChangeArrowheads="1"/>
          </p:cNvPicPr>
          <p:nvPr/>
        </p:nvPicPr>
        <p:blipFill>
          <a:blip r:embed="rId2"/>
          <a:srcRect/>
          <a:stretch>
            <a:fillRect/>
          </a:stretch>
        </p:blipFill>
        <p:spPr bwMode="auto">
          <a:xfrm>
            <a:off x="1486442" y="1425771"/>
            <a:ext cx="6270790" cy="4034627"/>
          </a:xfrm>
          <a:prstGeom prst="rect">
            <a:avLst/>
          </a:prstGeom>
          <a:noFill/>
          <a:ln w="6350">
            <a:solidFill>
              <a:srgbClr val="4472C4"/>
            </a:solidFill>
          </a:ln>
        </p:spPr>
      </p:pic>
    </p:spTree>
    <p:extLst>
      <p:ext uri="{BB962C8B-B14F-4D97-AF65-F5344CB8AC3E}">
        <p14:creationId xmlns:p14="http://schemas.microsoft.com/office/powerpoint/2010/main" val="72095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Consumers Are Choosing Services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with Higher Speeds</a:t>
            </a:r>
          </a:p>
        </p:txBody>
      </p:sp>
      <p:pic>
        <p:nvPicPr>
          <p:cNvPr id="2" name="Picture 1"/>
          <p:cNvPicPr>
            <a:picLocks noChangeAspect="1"/>
          </p:cNvPicPr>
          <p:nvPr/>
        </p:nvPicPr>
        <p:blipFill>
          <a:blip r:embed="rId2"/>
          <a:stretch>
            <a:fillRect/>
          </a:stretch>
        </p:blipFill>
        <p:spPr>
          <a:xfrm>
            <a:off x="655424" y="1649637"/>
            <a:ext cx="7833151" cy="4123167"/>
          </a:xfrm>
          <a:prstGeom prst="rect">
            <a:avLst/>
          </a:prstGeom>
          <a:ln>
            <a:solidFill>
              <a:srgbClr val="4472C4"/>
            </a:solidFill>
          </a:ln>
        </p:spPr>
      </p:pic>
    </p:spTree>
    <p:extLst>
      <p:ext uri="{BB962C8B-B14F-4D97-AF65-F5344CB8AC3E}">
        <p14:creationId xmlns:p14="http://schemas.microsoft.com/office/powerpoint/2010/main" val="357832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7"/>
            <a:ext cx="9144000" cy="758478"/>
          </a:xfrm>
        </p:spPr>
        <p:txBody>
          <a:bodyPr/>
          <a:lstStyle/>
          <a:p>
            <a:r>
              <a:rPr lang="en-US" dirty="0">
                <a:solidFill>
                  <a:srgbClr val="3A639E"/>
                </a:solidFill>
                <a:latin typeface="Calibri" panose="020F0502020204030204" pitchFamily="34" charset="0"/>
                <a:cs typeface="Calibri" panose="020F0502020204030204" pitchFamily="34" charset="0"/>
              </a:rPr>
              <a:t>Broadband Gaps Remain in High-Cost Rural Areas</a:t>
            </a:r>
          </a:p>
        </p:txBody>
      </p:sp>
      <p:sp>
        <p:nvSpPr>
          <p:cNvPr id="5" name="TextBox 4"/>
          <p:cNvSpPr txBox="1"/>
          <p:nvPr/>
        </p:nvSpPr>
        <p:spPr>
          <a:xfrm>
            <a:off x="1235121" y="5535286"/>
            <a:ext cx="6585045"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USTelecom supports direct, non-duplicative government support to broadband providers as the most economically and administratively efficient way to close broadband gaps</a:t>
            </a:r>
          </a:p>
        </p:txBody>
      </p:sp>
      <p:pic>
        <p:nvPicPr>
          <p:cNvPr id="2" name="Picture 1">
            <a:extLst>
              <a:ext uri="{FF2B5EF4-FFF2-40B4-BE49-F238E27FC236}">
                <a16:creationId xmlns:a16="http://schemas.microsoft.com/office/drawing/2014/main" id="{20CD6686-67B4-4038-8243-2FD15F66D578}"/>
              </a:ext>
            </a:extLst>
          </p:cNvPr>
          <p:cNvPicPr>
            <a:picLocks noChangeAspect="1"/>
          </p:cNvPicPr>
          <p:nvPr/>
        </p:nvPicPr>
        <p:blipFill>
          <a:blip r:embed="rId2"/>
          <a:stretch>
            <a:fillRect/>
          </a:stretch>
        </p:blipFill>
        <p:spPr>
          <a:xfrm>
            <a:off x="1412102" y="1371601"/>
            <a:ext cx="6231081" cy="4143804"/>
          </a:xfrm>
          <a:prstGeom prst="rect">
            <a:avLst/>
          </a:prstGeom>
          <a:ln>
            <a:solidFill>
              <a:srgbClr val="4472C4"/>
            </a:solidFill>
          </a:ln>
        </p:spPr>
      </p:pic>
    </p:spTree>
    <p:extLst>
      <p:ext uri="{BB962C8B-B14F-4D97-AF65-F5344CB8AC3E}">
        <p14:creationId xmlns:p14="http://schemas.microsoft.com/office/powerpoint/2010/main" val="418305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710153"/>
          </a:xfrm>
        </p:spPr>
        <p:txBody>
          <a:bodyPr/>
          <a:lstStyle/>
          <a:p>
            <a:r>
              <a:rPr lang="en-US" dirty="0">
                <a:solidFill>
                  <a:srgbClr val="3A639E"/>
                </a:solidFill>
                <a:latin typeface="Calibri" panose="020F0502020204030204" pitchFamily="34" charset="0"/>
                <a:cs typeface="Calibri" panose="020F0502020204030204" pitchFamily="34" charset="0"/>
              </a:rPr>
              <a:t>Fixed Wireless Eliminates Some Rural Coverage Gaps</a:t>
            </a:r>
          </a:p>
        </p:txBody>
      </p:sp>
      <p:sp>
        <p:nvSpPr>
          <p:cNvPr id="5" name="TextBox 4"/>
          <p:cNvSpPr txBox="1"/>
          <p:nvPr/>
        </p:nvSpPr>
        <p:spPr>
          <a:xfrm>
            <a:off x="191069" y="5462614"/>
            <a:ext cx="8761862"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These data include fixed terrestrial wireless</a:t>
            </a:r>
          </a:p>
          <a:p>
            <a:pPr algn="ctr"/>
            <a:r>
              <a:rPr lang="en-US" sz="1400" i="1" dirty="0">
                <a:solidFill>
                  <a:srgbClr val="7030A0"/>
                </a:solidFill>
                <a:latin typeface="Calibri" panose="020F0502020204030204" pitchFamily="34" charset="0"/>
                <a:cs typeface="Calibri" panose="020F0502020204030204" pitchFamily="34" charset="0"/>
              </a:rPr>
              <a:t>USTelecom supports flexible, cost-effective  policies that do not impose rigid technology and speed requirements </a:t>
            </a:r>
          </a:p>
        </p:txBody>
      </p:sp>
      <p:pic>
        <p:nvPicPr>
          <p:cNvPr id="2" name="Picture 1">
            <a:extLst>
              <a:ext uri="{FF2B5EF4-FFF2-40B4-BE49-F238E27FC236}">
                <a16:creationId xmlns:a16="http://schemas.microsoft.com/office/drawing/2014/main" id="{C04A337D-6C9A-4C04-ADD1-FE5612150252}"/>
              </a:ext>
            </a:extLst>
          </p:cNvPr>
          <p:cNvPicPr>
            <a:picLocks noChangeAspect="1"/>
          </p:cNvPicPr>
          <p:nvPr/>
        </p:nvPicPr>
        <p:blipFill>
          <a:blip r:embed="rId2"/>
          <a:stretch>
            <a:fillRect/>
          </a:stretch>
        </p:blipFill>
        <p:spPr>
          <a:xfrm>
            <a:off x="1457490" y="1395947"/>
            <a:ext cx="6059726" cy="4042318"/>
          </a:xfrm>
          <a:prstGeom prst="rect">
            <a:avLst/>
          </a:prstGeom>
          <a:ln>
            <a:solidFill>
              <a:srgbClr val="4472C4"/>
            </a:solidFill>
          </a:ln>
        </p:spPr>
      </p:pic>
    </p:spTree>
    <p:extLst>
      <p:ext uri="{BB962C8B-B14F-4D97-AF65-F5344CB8AC3E}">
        <p14:creationId xmlns:p14="http://schemas.microsoft.com/office/powerpoint/2010/main" val="122975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6635"/>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Federal Universal Service Programs Are Connecting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Millions of Rural Americans to Broadband</a:t>
            </a:r>
          </a:p>
        </p:txBody>
      </p:sp>
      <p:sp>
        <p:nvSpPr>
          <p:cNvPr id="7" name="TextBox 6"/>
          <p:cNvSpPr txBox="1"/>
          <p:nvPr/>
        </p:nvSpPr>
        <p:spPr>
          <a:xfrm>
            <a:off x="472190" y="5209602"/>
            <a:ext cx="8109679" cy="738664"/>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The federal high cost program was $4.684b in 2018 compared to $4.673b in 2017. Many states have universal service programs that supplement federal funding.  According to the National Regulatory Research Institute, in 2017 there were 22 states with high cost funds ($451m) and 8 with broadband funds ($122m).</a:t>
            </a:r>
          </a:p>
        </p:txBody>
      </p:sp>
      <p:pic>
        <p:nvPicPr>
          <p:cNvPr id="5" name="Picture 4"/>
          <p:cNvPicPr>
            <a:picLocks noChangeAspect="1"/>
          </p:cNvPicPr>
          <p:nvPr/>
        </p:nvPicPr>
        <p:blipFill>
          <a:blip r:embed="rId2"/>
          <a:stretch>
            <a:fillRect/>
          </a:stretch>
        </p:blipFill>
        <p:spPr>
          <a:xfrm>
            <a:off x="663572" y="1606733"/>
            <a:ext cx="7710323" cy="3446160"/>
          </a:xfrm>
          <a:prstGeom prst="rect">
            <a:avLst/>
          </a:prstGeom>
          <a:ln>
            <a:solidFill>
              <a:srgbClr val="4472C4"/>
            </a:solidFill>
          </a:ln>
        </p:spPr>
      </p:pic>
    </p:spTree>
    <p:extLst>
      <p:ext uri="{BB962C8B-B14F-4D97-AF65-F5344CB8AC3E}">
        <p14:creationId xmlns:p14="http://schemas.microsoft.com/office/powerpoint/2010/main" val="144202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691"/>
            <a:ext cx="9144000" cy="681261"/>
          </a:xfrm>
        </p:spPr>
        <p:txBody>
          <a:bodyPr>
            <a:normAutofit/>
          </a:bodyPr>
          <a:lstStyle/>
          <a:p>
            <a:r>
              <a:rPr lang="en-US" sz="3600" dirty="0">
                <a:solidFill>
                  <a:srgbClr val="3A639E"/>
                </a:solidFill>
                <a:latin typeface="Calibri" panose="020F0502020204030204" pitchFamily="34" charset="0"/>
                <a:cs typeface="Calibri" panose="020F0502020204030204" pitchFamily="34" charset="0"/>
              </a:rPr>
              <a:t> Contents and Summary</a:t>
            </a:r>
          </a:p>
        </p:txBody>
      </p:sp>
      <p:sp>
        <p:nvSpPr>
          <p:cNvPr id="3" name="Content Placeholder 2"/>
          <p:cNvSpPr>
            <a:spLocks noGrp="1"/>
          </p:cNvSpPr>
          <p:nvPr>
            <p:ph idx="1"/>
          </p:nvPr>
        </p:nvSpPr>
        <p:spPr>
          <a:xfrm>
            <a:off x="632715" y="1273436"/>
            <a:ext cx="7918161" cy="4707640"/>
          </a:xfrm>
          <a:noFill/>
        </p:spPr>
        <p:txBody>
          <a:bodyPr>
            <a:normAutofit/>
          </a:bodyPr>
          <a:lstStyle/>
          <a:p>
            <a:pPr marL="346075" indent="-346075">
              <a:lnSpc>
                <a:spcPct val="108000"/>
              </a:lnSpc>
              <a:spcBef>
                <a:spcPts val="1200"/>
              </a:spcBef>
              <a:buFont typeface="+mj-lt"/>
              <a:buAutoNum type="arabicPeriod"/>
            </a:pPr>
            <a:r>
              <a:rPr lang="en-US" sz="1500" b="1" dirty="0">
                <a:solidFill>
                  <a:schemeClr val="tx1">
                    <a:lumMod val="75000"/>
                    <a:lumOff val="25000"/>
                  </a:schemeClr>
                </a:solidFill>
                <a:latin typeface="Calibri" panose="020F0502020204030204" pitchFamily="34" charset="0"/>
                <a:cs typeface="Calibri" panose="020F0502020204030204" pitchFamily="34" charset="0"/>
              </a:rPr>
              <a:t>Investment drives competition in broadband deployment, adoption, and innovation</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A light-touch regulatory policy environment, and targeted government financial support for broadband has encouraged more than $1.7 trillion in investment since 1996.</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The result has been near-nationwide broadband deployment, widespread adoption of innovative services, and significant progress in narrowing the digital divide.</a:t>
            </a:r>
          </a:p>
          <a:p>
            <a:pPr marL="346075" indent="-346075">
              <a:lnSpc>
                <a:spcPct val="108000"/>
              </a:lnSpc>
              <a:spcBef>
                <a:spcPts val="1800"/>
              </a:spcBef>
              <a:buFont typeface="+mj-lt"/>
              <a:buAutoNum type="arabicPeriod"/>
            </a:pPr>
            <a:r>
              <a:rPr lang="en-US" sz="1500" b="1" dirty="0">
                <a:solidFill>
                  <a:schemeClr val="tx1">
                    <a:lumMod val="75000"/>
                    <a:lumOff val="25000"/>
                  </a:schemeClr>
                </a:solidFill>
                <a:latin typeface="Calibri" panose="020F0502020204030204" pitchFamily="34" charset="0"/>
                <a:cs typeface="Calibri" panose="020F0502020204030204" pitchFamily="34" charset="0"/>
              </a:rPr>
              <a:t>Internet data traffic continues to rise rapidly, and the U.S. remains a global leader</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However, accommodating data traffic growth and maintaining U.S. International leadership will require policies that address our greatest communications and technology challenges while at the same time encouraging ongoing network investment.</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Wireline infrastructure is essential to next generation broadband and 5G wireless networks.</a:t>
            </a:r>
          </a:p>
          <a:p>
            <a:pPr marL="346075" indent="-346075">
              <a:lnSpc>
                <a:spcPct val="108000"/>
              </a:lnSpc>
              <a:spcBef>
                <a:spcPts val="1800"/>
              </a:spcBef>
              <a:buFont typeface="+mj-lt"/>
              <a:buAutoNum type="arabicPeriod"/>
            </a:pPr>
            <a:r>
              <a:rPr lang="en-US" sz="1500" b="1" dirty="0">
                <a:solidFill>
                  <a:schemeClr val="tx1">
                    <a:lumMod val="75000"/>
                    <a:lumOff val="25000"/>
                  </a:schemeClr>
                </a:solidFill>
                <a:latin typeface="Calibri" panose="020F0502020204030204" pitchFamily="34" charset="0"/>
                <a:cs typeface="Calibri" panose="020F0502020204030204" pitchFamily="34" charset="0"/>
              </a:rPr>
              <a:t>Competition and technological innovation define the communications industry today</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Consumers are choosing among a wide array of new internet-based and wireless communications services.</a:t>
            </a:r>
          </a:p>
          <a:p>
            <a:pPr lvl="1">
              <a:lnSpc>
                <a:spcPct val="108000"/>
              </a:lnSpc>
              <a:spcBef>
                <a:spcPts val="600"/>
              </a:spcBef>
            </a:pPr>
            <a:r>
              <a:rPr lang="en-US" sz="1500" dirty="0">
                <a:solidFill>
                  <a:schemeClr val="tx1">
                    <a:lumMod val="75000"/>
                    <a:lumOff val="25000"/>
                  </a:schemeClr>
                </a:solidFill>
                <a:latin typeface="Calibri Light" panose="020F0302020204030204" pitchFamily="34" charset="0"/>
                <a:cs typeface="Calibri Light" panose="020F0302020204030204" pitchFamily="34" charset="0"/>
              </a:rPr>
              <a:t>Legacy regulatory structures must adapt to the new competitive dynamic.</a:t>
            </a:r>
          </a:p>
        </p:txBody>
      </p:sp>
      <p:sp>
        <p:nvSpPr>
          <p:cNvPr id="4" name="Slide Number Placeholder 3"/>
          <p:cNvSpPr>
            <a:spLocks noGrp="1"/>
          </p:cNvSpPr>
          <p:nvPr>
            <p:ph type="sldNum" sz="quarter" idx="12"/>
          </p:nvPr>
        </p:nvSpPr>
        <p:spPr/>
        <p:txBody>
          <a:bodyPr/>
          <a:lstStyle/>
          <a:p>
            <a:fld id="{9D2467CD-B1EF-BC4A-8B92-0C72046AC2DC}" type="slidenum">
              <a:rPr lang="en-US" smtClean="0"/>
              <a:pPr/>
              <a:t>2</a:t>
            </a:fld>
            <a:endParaRPr lang="en-US" dirty="0"/>
          </a:p>
        </p:txBody>
      </p:sp>
    </p:spTree>
    <p:extLst>
      <p:ext uri="{BB962C8B-B14F-4D97-AF65-F5344CB8AC3E}">
        <p14:creationId xmlns:p14="http://schemas.microsoft.com/office/powerpoint/2010/main" val="383470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Rural Broadband Gaps Are Narrowing Due to Private Investment and Government Support</a:t>
            </a:r>
          </a:p>
        </p:txBody>
      </p:sp>
      <p:pic>
        <p:nvPicPr>
          <p:cNvPr id="2" name="Picture 1">
            <a:extLst>
              <a:ext uri="{FF2B5EF4-FFF2-40B4-BE49-F238E27FC236}">
                <a16:creationId xmlns:a16="http://schemas.microsoft.com/office/drawing/2014/main" id="{DB060D3D-8356-429B-9923-DAC0E5B0C32F}"/>
              </a:ext>
            </a:extLst>
          </p:cNvPr>
          <p:cNvPicPr>
            <a:picLocks noChangeAspect="1"/>
          </p:cNvPicPr>
          <p:nvPr/>
        </p:nvPicPr>
        <p:blipFill>
          <a:blip r:embed="rId2"/>
          <a:stretch>
            <a:fillRect/>
          </a:stretch>
        </p:blipFill>
        <p:spPr>
          <a:xfrm>
            <a:off x="2080470" y="1646646"/>
            <a:ext cx="5094747" cy="3800181"/>
          </a:xfrm>
          <a:prstGeom prst="rect">
            <a:avLst/>
          </a:prstGeom>
          <a:ln>
            <a:solidFill>
              <a:srgbClr val="4472C4"/>
            </a:solidFill>
          </a:ln>
        </p:spPr>
      </p:pic>
    </p:spTree>
    <p:extLst>
      <p:ext uri="{BB962C8B-B14F-4D97-AF65-F5344CB8AC3E}">
        <p14:creationId xmlns:p14="http://schemas.microsoft.com/office/powerpoint/2010/main" val="393556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Broadband Capex Fell in 2015 and Resumed Growth in 2017 with Return to Light Touch Regulation</a:t>
            </a:r>
          </a:p>
        </p:txBody>
      </p:sp>
      <p:sp>
        <p:nvSpPr>
          <p:cNvPr id="2" name="TextBox 1"/>
          <p:cNvSpPr txBox="1"/>
          <p:nvPr/>
        </p:nvSpPr>
        <p:spPr>
          <a:xfrm>
            <a:off x="1002524" y="5515666"/>
            <a:ext cx="7049069"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Addressing rural broadband gaps and maintaining international leadership will require increased broadband investment under an even-handed, light-touch regulatory framework.</a:t>
            </a:r>
          </a:p>
        </p:txBody>
      </p:sp>
      <p:pic>
        <p:nvPicPr>
          <p:cNvPr id="8" name="Picture 7"/>
          <p:cNvPicPr>
            <a:picLocks noChangeAspect="1"/>
          </p:cNvPicPr>
          <p:nvPr/>
        </p:nvPicPr>
        <p:blipFill>
          <a:blip r:embed="rId2"/>
          <a:stretch>
            <a:fillRect/>
          </a:stretch>
        </p:blipFill>
        <p:spPr>
          <a:xfrm>
            <a:off x="1622981" y="1563483"/>
            <a:ext cx="5898038" cy="3731033"/>
          </a:xfrm>
          <a:prstGeom prst="rect">
            <a:avLst/>
          </a:prstGeom>
          <a:ln>
            <a:solidFill>
              <a:srgbClr val="4472C4"/>
            </a:solidFill>
          </a:ln>
        </p:spPr>
      </p:pic>
    </p:spTree>
    <p:extLst>
      <p:ext uri="{BB962C8B-B14F-4D97-AF65-F5344CB8AC3E}">
        <p14:creationId xmlns:p14="http://schemas.microsoft.com/office/powerpoint/2010/main" val="3396904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9302299-6AFE-CA40-B890-BB205E1010DB}"/>
              </a:ext>
            </a:extLst>
          </p:cNvPr>
          <p:cNvGrpSpPr/>
          <p:nvPr/>
        </p:nvGrpSpPr>
        <p:grpSpPr>
          <a:xfrm>
            <a:off x="0" y="-455224"/>
            <a:ext cx="6303375" cy="6402007"/>
            <a:chOff x="-148760" y="-330164"/>
            <a:chExt cx="6132594" cy="6172740"/>
          </a:xfrm>
        </p:grpSpPr>
        <p:pic>
          <p:nvPicPr>
            <p:cNvPr id="8" name="Picture 7">
              <a:extLst>
                <a:ext uri="{FF2B5EF4-FFF2-40B4-BE49-F238E27FC236}">
                  <a16:creationId xmlns:a16="http://schemas.microsoft.com/office/drawing/2014/main" id="{BBBA58FF-3B35-544E-94CD-69B6C25DCAEF}"/>
                </a:ext>
              </a:extLst>
            </p:cNvPr>
            <p:cNvPicPr>
              <a:picLocks noChangeAspect="1"/>
            </p:cNvPicPr>
            <p:nvPr/>
          </p:nvPicPr>
          <p:blipFill rotWithShape="1">
            <a:blip r:embed="rId2"/>
            <a:srcRect t="9651"/>
            <a:stretch/>
          </p:blipFill>
          <p:spPr>
            <a:xfrm rot="20309691" flipH="1">
              <a:off x="-148760" y="-330164"/>
              <a:ext cx="6132594" cy="6172740"/>
            </a:xfrm>
            <a:prstGeom prst="rect">
              <a:avLst/>
            </a:prstGeom>
          </p:spPr>
        </p:pic>
        <p:sp>
          <p:nvSpPr>
            <p:cNvPr id="9" name="Rectangle 8">
              <a:extLst>
                <a:ext uri="{FF2B5EF4-FFF2-40B4-BE49-F238E27FC236}">
                  <a16:creationId xmlns:a16="http://schemas.microsoft.com/office/drawing/2014/main" id="{A80A89FB-7284-334D-B555-BCE2A6B734E0}"/>
                </a:ext>
              </a:extLst>
            </p:cNvPr>
            <p:cNvSpPr/>
            <p:nvPr/>
          </p:nvSpPr>
          <p:spPr>
            <a:xfrm>
              <a:off x="1246909" y="4784395"/>
              <a:ext cx="1828800" cy="31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220651-C41B-004D-8A98-DBC2EAEDE478}"/>
                </a:ext>
              </a:extLst>
            </p:cNvPr>
            <p:cNvSpPr/>
            <p:nvPr/>
          </p:nvSpPr>
          <p:spPr>
            <a:xfrm rot="1525217">
              <a:off x="651056" y="4640607"/>
              <a:ext cx="1020213" cy="330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308E39-DA00-9746-AAD5-ACC8B756C779}"/>
                </a:ext>
              </a:extLst>
            </p:cNvPr>
            <p:cNvSpPr/>
            <p:nvPr/>
          </p:nvSpPr>
          <p:spPr>
            <a:xfrm rot="21387958">
              <a:off x="471297" y="4359393"/>
              <a:ext cx="147700" cy="17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346C8B-6450-5942-BBAE-0ECE116FAB87}"/>
                </a:ext>
              </a:extLst>
            </p:cNvPr>
            <p:cNvSpPr/>
            <p:nvPr/>
          </p:nvSpPr>
          <p:spPr>
            <a:xfrm rot="8026599">
              <a:off x="537483" y="4435164"/>
              <a:ext cx="225400" cy="24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5C84015-5430-A047-AF74-EA052B714763}"/>
              </a:ext>
            </a:extLst>
          </p:cNvPr>
          <p:cNvSpPr txBox="1"/>
          <p:nvPr/>
        </p:nvSpPr>
        <p:spPr>
          <a:xfrm>
            <a:off x="2044451" y="2191607"/>
            <a:ext cx="6248756" cy="954107"/>
          </a:xfrm>
          <a:prstGeom prst="rect">
            <a:avLst/>
          </a:prstGeom>
          <a:noFill/>
          <a:ln>
            <a:noFill/>
          </a:ln>
        </p:spPr>
        <p:txBody>
          <a:bodyPr wrap="square" rtlCol="0">
            <a:spAutoFit/>
          </a:bodyPr>
          <a:lstStyle/>
          <a:p>
            <a:pPr marL="514350" indent="-514350">
              <a:buFont typeface="+mj-lt"/>
              <a:buAutoNum type="arabicPeriod" startAt="2"/>
            </a:pPr>
            <a:r>
              <a:rPr lang="en-US" sz="2800" dirty="0">
                <a:solidFill>
                  <a:schemeClr val="accent2"/>
                </a:solidFill>
                <a:effectLst>
                  <a:glow rad="139700">
                    <a:schemeClr val="bg1">
                      <a:alpha val="40000"/>
                    </a:schemeClr>
                  </a:glow>
                  <a:outerShdw blurRad="393700" dist="266700" dir="2700000" algn="tl" rotWithShape="0">
                    <a:schemeClr val="bg1">
                      <a:alpha val="38000"/>
                    </a:schemeClr>
                  </a:outerShdw>
                </a:effectLst>
                <a:latin typeface="Calibri" panose="020F0502020204030204" pitchFamily="34" charset="0"/>
                <a:cs typeface="Calibri" panose="020F0502020204030204" pitchFamily="34" charset="0"/>
              </a:rPr>
              <a:t>The U.S. Is a Global Leader as Internet Data Traffic Continues to Rise Rapidly</a:t>
            </a:r>
          </a:p>
        </p:txBody>
      </p:sp>
      <p:sp>
        <p:nvSpPr>
          <p:cNvPr id="14" name="TextBox 13">
            <a:extLst>
              <a:ext uri="{FF2B5EF4-FFF2-40B4-BE49-F238E27FC236}">
                <a16:creationId xmlns:a16="http://schemas.microsoft.com/office/drawing/2014/main" id="{6577EB08-9348-AB4E-BA33-F0438C658137}"/>
              </a:ext>
            </a:extLst>
          </p:cNvPr>
          <p:cNvSpPr txBox="1"/>
          <p:nvPr/>
        </p:nvSpPr>
        <p:spPr>
          <a:xfrm>
            <a:off x="2098973" y="3240993"/>
            <a:ext cx="6038112" cy="1754326"/>
          </a:xfrm>
          <a:prstGeom prst="rect">
            <a:avLst/>
          </a:prstGeom>
          <a:noFill/>
        </p:spPr>
        <p:txBody>
          <a:bodyPr wrap="square" rtlCol="0">
            <a:spAutoFit/>
          </a:bodyPr>
          <a:lstStyle/>
          <a:p>
            <a:pPr marL="461963"/>
            <a:r>
              <a:rPr lang="en-US" i="1" dirty="0">
                <a:solidFill>
                  <a:schemeClr val="tx1">
                    <a:lumMod val="75000"/>
                    <a:lumOff val="25000"/>
                  </a:schemeClr>
                </a:solidFill>
                <a:latin typeface="Calibri Light" panose="020F0302020204030204" pitchFamily="34" charset="0"/>
                <a:cs typeface="Calibri Light" panose="020F0302020204030204" pitchFamily="34" charset="0"/>
              </a:rPr>
              <a:t>Accommodating data traffic growth and maintaining U.S. international leadership will require policies that address our greatest digital challenges while at the same time encouraging ongoing network investment, including the wireline infrastructure that is essential to next generation broadband and 5G wireless networks</a:t>
            </a:r>
          </a:p>
        </p:txBody>
      </p:sp>
      <p:sp>
        <p:nvSpPr>
          <p:cNvPr id="17" name="Slide Number Placeholder 1">
            <a:extLst>
              <a:ext uri="{FF2B5EF4-FFF2-40B4-BE49-F238E27FC236}">
                <a16:creationId xmlns:a16="http://schemas.microsoft.com/office/drawing/2014/main" id="{96F08CEF-F545-F440-8BA8-98D9A38CD24A}"/>
              </a:ext>
            </a:extLst>
          </p:cNvPr>
          <p:cNvSpPr txBox="1">
            <a:spLocks/>
          </p:cNvSpPr>
          <p:nvPr/>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solidFill>
                  <a:schemeClr val="tx1"/>
                </a:solidFill>
              </a:rPr>
              <a:pPr/>
              <a:t>22</a:t>
            </a:fld>
            <a:endParaRPr lang="en-US" dirty="0">
              <a:solidFill>
                <a:schemeClr val="tx1"/>
              </a:solidFill>
            </a:endParaRPr>
          </a:p>
        </p:txBody>
      </p:sp>
      <p:pic>
        <p:nvPicPr>
          <p:cNvPr id="18" name="Picture 17">
            <a:extLst>
              <a:ext uri="{FF2B5EF4-FFF2-40B4-BE49-F238E27FC236}">
                <a16:creationId xmlns:a16="http://schemas.microsoft.com/office/drawing/2014/main" id="{E5B67D33-E7E5-0C4A-9CA3-CDC9A971B217}"/>
              </a:ext>
            </a:extLst>
          </p:cNvPr>
          <p:cNvPicPr>
            <a:picLocks noChangeAspect="1"/>
          </p:cNvPicPr>
          <p:nvPr/>
        </p:nvPicPr>
        <p:blipFill>
          <a:blip r:embed="rId3"/>
          <a:stretch>
            <a:fillRect/>
          </a:stretch>
        </p:blipFill>
        <p:spPr>
          <a:xfrm>
            <a:off x="5308599" y="6369163"/>
            <a:ext cx="2752405" cy="281679"/>
          </a:xfrm>
          <a:prstGeom prst="rect">
            <a:avLst/>
          </a:prstGeom>
        </p:spPr>
      </p:pic>
    </p:spTree>
    <p:extLst>
      <p:ext uri="{BB962C8B-B14F-4D97-AF65-F5344CB8AC3E}">
        <p14:creationId xmlns:p14="http://schemas.microsoft.com/office/powerpoint/2010/main" val="95273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7"/>
            <a:ext cx="9144000" cy="739316"/>
          </a:xfrm>
        </p:spPr>
        <p:txBody>
          <a:bodyPr/>
          <a:lstStyle/>
          <a:p>
            <a:r>
              <a:rPr lang="en-US" dirty="0">
                <a:solidFill>
                  <a:srgbClr val="3A639E"/>
                </a:solidFill>
                <a:latin typeface="Calibri" panose="020F0502020204030204" pitchFamily="34" charset="0"/>
                <a:cs typeface="Calibri" panose="020F0502020204030204" pitchFamily="34" charset="0"/>
              </a:rPr>
              <a:t>Internet Protocol Traffic Continues Rapid Growth</a:t>
            </a:r>
          </a:p>
        </p:txBody>
      </p:sp>
      <p:sp>
        <p:nvSpPr>
          <p:cNvPr id="5" name="TextBox 4"/>
          <p:cNvSpPr txBox="1"/>
          <p:nvPr/>
        </p:nvSpPr>
        <p:spPr>
          <a:xfrm>
            <a:off x="412260" y="5477130"/>
            <a:ext cx="8319477" cy="307777"/>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U.S. IP traffic is projected to grow 2.6x or an average annual growth rate of 21 percent in the next five years.</a:t>
            </a:r>
          </a:p>
        </p:txBody>
      </p:sp>
      <p:pic>
        <p:nvPicPr>
          <p:cNvPr id="3" name="Picture 2"/>
          <p:cNvPicPr>
            <a:picLocks noChangeAspect="1"/>
          </p:cNvPicPr>
          <p:nvPr/>
        </p:nvPicPr>
        <p:blipFill>
          <a:blip r:embed="rId2"/>
          <a:stretch>
            <a:fillRect/>
          </a:stretch>
        </p:blipFill>
        <p:spPr>
          <a:xfrm>
            <a:off x="1206118" y="1491089"/>
            <a:ext cx="6731759" cy="3866550"/>
          </a:xfrm>
          <a:prstGeom prst="rect">
            <a:avLst/>
          </a:prstGeom>
          <a:ln>
            <a:solidFill>
              <a:srgbClr val="154DB6"/>
            </a:solidFill>
          </a:ln>
        </p:spPr>
      </p:pic>
    </p:spTree>
    <p:extLst>
      <p:ext uri="{BB962C8B-B14F-4D97-AF65-F5344CB8AC3E}">
        <p14:creationId xmlns:p14="http://schemas.microsoft.com/office/powerpoint/2010/main" val="292509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Video is the Largest Driver of IP Traffic </a:t>
            </a:r>
          </a:p>
        </p:txBody>
      </p:sp>
      <p:pic>
        <p:nvPicPr>
          <p:cNvPr id="3" name="Picture 2"/>
          <p:cNvPicPr>
            <a:picLocks noChangeAspect="1"/>
          </p:cNvPicPr>
          <p:nvPr/>
        </p:nvPicPr>
        <p:blipFill>
          <a:blip r:embed="rId2"/>
          <a:stretch>
            <a:fillRect/>
          </a:stretch>
        </p:blipFill>
        <p:spPr>
          <a:xfrm>
            <a:off x="2001187" y="1682289"/>
            <a:ext cx="5141626" cy="3944684"/>
          </a:xfrm>
          <a:prstGeom prst="rect">
            <a:avLst/>
          </a:prstGeom>
          <a:ln>
            <a:solidFill>
              <a:srgbClr val="4472C4"/>
            </a:solidFill>
          </a:ln>
        </p:spPr>
      </p:pic>
    </p:spTree>
    <p:extLst>
      <p:ext uri="{BB962C8B-B14F-4D97-AF65-F5344CB8AC3E}">
        <p14:creationId xmlns:p14="http://schemas.microsoft.com/office/powerpoint/2010/main" val="160448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lstStyle/>
          <a:p>
            <a:r>
              <a:rPr lang="en-US" dirty="0">
                <a:solidFill>
                  <a:srgbClr val="3A639E"/>
                </a:solidFill>
                <a:latin typeface="Calibri" panose="020F0502020204030204" pitchFamily="34" charset="0"/>
                <a:cs typeface="Calibri" panose="020F0502020204030204" pitchFamily="34" charset="0"/>
              </a:rPr>
              <a:t>Downstream Traffic Represents a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Large and Growing Share of Traffic</a:t>
            </a:r>
          </a:p>
        </p:txBody>
      </p:sp>
      <p:pic>
        <p:nvPicPr>
          <p:cNvPr id="2" name="Picture 1"/>
          <p:cNvPicPr>
            <a:picLocks noChangeAspect="1"/>
          </p:cNvPicPr>
          <p:nvPr/>
        </p:nvPicPr>
        <p:blipFill>
          <a:blip r:embed="rId2"/>
          <a:stretch>
            <a:fillRect/>
          </a:stretch>
        </p:blipFill>
        <p:spPr>
          <a:xfrm>
            <a:off x="1568519" y="1772069"/>
            <a:ext cx="6006961" cy="3529200"/>
          </a:xfrm>
          <a:prstGeom prst="rect">
            <a:avLst/>
          </a:prstGeom>
          <a:ln>
            <a:solidFill>
              <a:srgbClr val="4472C4"/>
            </a:solidFill>
          </a:ln>
        </p:spPr>
      </p:pic>
    </p:spTree>
    <p:extLst>
      <p:ext uri="{BB962C8B-B14F-4D97-AF65-F5344CB8AC3E}">
        <p14:creationId xmlns:p14="http://schemas.microsoft.com/office/powerpoint/2010/main" val="311273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 Mobile and Wi-Fi Are Growing but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Fixed Networks Remain Essential for All Traffic</a:t>
            </a:r>
          </a:p>
        </p:txBody>
      </p:sp>
      <p:pic>
        <p:nvPicPr>
          <p:cNvPr id="7" name="Picture 6"/>
          <p:cNvPicPr>
            <a:picLocks noChangeAspect="1"/>
          </p:cNvPicPr>
          <p:nvPr/>
        </p:nvPicPr>
        <p:blipFill>
          <a:blip r:embed="rId2"/>
          <a:stretch>
            <a:fillRect/>
          </a:stretch>
        </p:blipFill>
        <p:spPr>
          <a:xfrm>
            <a:off x="2544187" y="1742250"/>
            <a:ext cx="4055625" cy="3373500"/>
          </a:xfrm>
          <a:prstGeom prst="rect">
            <a:avLst/>
          </a:prstGeom>
          <a:ln>
            <a:solidFill>
              <a:srgbClr val="4472C4"/>
            </a:solidFill>
          </a:ln>
        </p:spPr>
      </p:pic>
      <p:sp>
        <p:nvSpPr>
          <p:cNvPr id="5" name="TextBox 4"/>
          <p:cNvSpPr txBox="1"/>
          <p:nvPr/>
        </p:nvSpPr>
        <p:spPr>
          <a:xfrm>
            <a:off x="319596" y="5338113"/>
            <a:ext cx="8522563" cy="738664"/>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Wired networks are essential for nearly all traffic, including fixed and mobile, whether providing last mile access, backhaul for mobile cell sites or fixed wireless equipment, metro and backbone transport, or connectivity to data centers and content distribution networks; and Wi-Fi is merely a short-range extension of a fixed network.</a:t>
            </a:r>
          </a:p>
        </p:txBody>
      </p:sp>
    </p:spTree>
    <p:extLst>
      <p:ext uri="{BB962C8B-B14F-4D97-AF65-F5344CB8AC3E}">
        <p14:creationId xmlns:p14="http://schemas.microsoft.com/office/powerpoint/2010/main" val="313650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lstStyle/>
          <a:p>
            <a:r>
              <a:rPr lang="en-US" dirty="0">
                <a:solidFill>
                  <a:srgbClr val="3A639E"/>
                </a:solidFill>
                <a:latin typeface="Calibri" panose="020F0502020204030204" pitchFamily="34" charset="0"/>
                <a:cs typeface="Calibri" panose="020F0502020204030204" pitchFamily="34" charset="0"/>
              </a:rPr>
              <a:t>The U.S. Is a Global Leader in IP Traffic</a:t>
            </a:r>
          </a:p>
        </p:txBody>
      </p:sp>
      <p:sp>
        <p:nvSpPr>
          <p:cNvPr id="5" name="TextBox 4"/>
          <p:cNvSpPr txBox="1"/>
          <p:nvPr/>
        </p:nvSpPr>
        <p:spPr>
          <a:xfrm>
            <a:off x="412260" y="5477130"/>
            <a:ext cx="8319477" cy="307777"/>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The U.S. is home to 4.3% of the world’s population, but it generates nearly one-third of global IP traffic.</a:t>
            </a:r>
          </a:p>
        </p:txBody>
      </p:sp>
      <p:pic>
        <p:nvPicPr>
          <p:cNvPr id="8" name="Picture 7"/>
          <p:cNvPicPr>
            <a:picLocks noChangeAspect="1"/>
          </p:cNvPicPr>
          <p:nvPr/>
        </p:nvPicPr>
        <p:blipFill>
          <a:blip r:embed="rId2"/>
          <a:stretch>
            <a:fillRect/>
          </a:stretch>
        </p:blipFill>
        <p:spPr>
          <a:xfrm>
            <a:off x="1139203" y="1690350"/>
            <a:ext cx="6865594" cy="3477300"/>
          </a:xfrm>
          <a:prstGeom prst="rect">
            <a:avLst/>
          </a:prstGeom>
          <a:ln>
            <a:solidFill>
              <a:srgbClr val="154DB6"/>
            </a:solidFill>
          </a:ln>
        </p:spPr>
      </p:pic>
    </p:spTree>
    <p:extLst>
      <p:ext uri="{BB962C8B-B14F-4D97-AF65-F5344CB8AC3E}">
        <p14:creationId xmlns:p14="http://schemas.microsoft.com/office/powerpoint/2010/main" val="233886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4966"/>
            <a:ext cx="8229600" cy="874227"/>
          </a:xfrm>
        </p:spPr>
        <p:txBody>
          <a:bodyPr/>
          <a:lstStyle/>
          <a:p>
            <a:r>
              <a:rPr lang="en-US" dirty="0">
                <a:solidFill>
                  <a:srgbClr val="3A639E"/>
                </a:solidFill>
                <a:latin typeface="Calibri" panose="020F0502020204030204" pitchFamily="34" charset="0"/>
                <a:cs typeface="Calibri" panose="020F0502020204030204" pitchFamily="34" charset="0"/>
              </a:rPr>
              <a:t>North America Leads the World in IP Traffic per Capita</a:t>
            </a:r>
          </a:p>
        </p:txBody>
      </p:sp>
      <p:pic>
        <p:nvPicPr>
          <p:cNvPr id="5" name="Picture 4"/>
          <p:cNvPicPr>
            <a:picLocks noChangeAspect="1"/>
          </p:cNvPicPr>
          <p:nvPr/>
        </p:nvPicPr>
        <p:blipFill>
          <a:blip r:embed="rId2"/>
          <a:stretch>
            <a:fillRect/>
          </a:stretch>
        </p:blipFill>
        <p:spPr>
          <a:xfrm>
            <a:off x="1345341" y="1504095"/>
            <a:ext cx="6569466" cy="4263269"/>
          </a:xfrm>
          <a:prstGeom prst="rect">
            <a:avLst/>
          </a:prstGeom>
          <a:ln>
            <a:solidFill>
              <a:srgbClr val="4472C4"/>
            </a:solidFill>
          </a:ln>
        </p:spPr>
      </p:pic>
    </p:spTree>
    <p:extLst>
      <p:ext uri="{BB962C8B-B14F-4D97-AF65-F5344CB8AC3E}">
        <p14:creationId xmlns:p14="http://schemas.microsoft.com/office/powerpoint/2010/main" val="383249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4966"/>
            <a:ext cx="8229600" cy="844247"/>
          </a:xfrm>
        </p:spPr>
        <p:txBody>
          <a:bodyPr/>
          <a:lstStyle/>
          <a:p>
            <a:r>
              <a:rPr lang="en-US" dirty="0">
                <a:solidFill>
                  <a:srgbClr val="3A639E"/>
                </a:solidFill>
                <a:latin typeface="Calibri" panose="020F0502020204030204" pitchFamily="34" charset="0"/>
                <a:cs typeface="Calibri" panose="020F0502020204030204" pitchFamily="34" charset="0"/>
              </a:rPr>
              <a:t>North America Leads the World in IP Traffic per User</a:t>
            </a:r>
          </a:p>
        </p:txBody>
      </p:sp>
      <p:pic>
        <p:nvPicPr>
          <p:cNvPr id="2" name="Picture 1"/>
          <p:cNvPicPr>
            <a:picLocks noChangeAspect="1"/>
          </p:cNvPicPr>
          <p:nvPr/>
        </p:nvPicPr>
        <p:blipFill>
          <a:blip r:embed="rId2"/>
          <a:stretch>
            <a:fillRect/>
          </a:stretch>
        </p:blipFill>
        <p:spPr>
          <a:xfrm>
            <a:off x="1657743" y="1549066"/>
            <a:ext cx="5828513" cy="3759867"/>
          </a:xfrm>
          <a:prstGeom prst="rect">
            <a:avLst/>
          </a:prstGeom>
          <a:ln>
            <a:solidFill>
              <a:srgbClr val="4472C4"/>
            </a:solidFill>
          </a:ln>
        </p:spPr>
      </p:pic>
    </p:spTree>
    <p:extLst>
      <p:ext uri="{BB962C8B-B14F-4D97-AF65-F5344CB8AC3E}">
        <p14:creationId xmlns:p14="http://schemas.microsoft.com/office/powerpoint/2010/main" val="74172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19F1D48-A551-594B-962F-1677D4CC9BB7}"/>
              </a:ext>
            </a:extLst>
          </p:cNvPr>
          <p:cNvGrpSpPr/>
          <p:nvPr/>
        </p:nvGrpSpPr>
        <p:grpSpPr>
          <a:xfrm>
            <a:off x="0" y="-455224"/>
            <a:ext cx="6303375" cy="6402007"/>
            <a:chOff x="-148760" y="-330164"/>
            <a:chExt cx="6132594" cy="6172740"/>
          </a:xfrm>
        </p:grpSpPr>
        <p:pic>
          <p:nvPicPr>
            <p:cNvPr id="10" name="Picture 9">
              <a:extLst>
                <a:ext uri="{FF2B5EF4-FFF2-40B4-BE49-F238E27FC236}">
                  <a16:creationId xmlns:a16="http://schemas.microsoft.com/office/drawing/2014/main" id="{35D00E02-EE96-5A4C-848D-6195287196AE}"/>
                </a:ext>
              </a:extLst>
            </p:cNvPr>
            <p:cNvPicPr>
              <a:picLocks noChangeAspect="1"/>
            </p:cNvPicPr>
            <p:nvPr/>
          </p:nvPicPr>
          <p:blipFill rotWithShape="1">
            <a:blip r:embed="rId2"/>
            <a:srcRect t="9651"/>
            <a:stretch/>
          </p:blipFill>
          <p:spPr>
            <a:xfrm rot="20309691" flipH="1">
              <a:off x="-148760" y="-330164"/>
              <a:ext cx="6132594" cy="6172740"/>
            </a:xfrm>
            <a:prstGeom prst="rect">
              <a:avLst/>
            </a:prstGeom>
          </p:spPr>
        </p:pic>
        <p:sp>
          <p:nvSpPr>
            <p:cNvPr id="24" name="Rectangle 23">
              <a:extLst>
                <a:ext uri="{FF2B5EF4-FFF2-40B4-BE49-F238E27FC236}">
                  <a16:creationId xmlns:a16="http://schemas.microsoft.com/office/drawing/2014/main" id="{F1613CFE-E883-F449-8498-208DB1DA53A5}"/>
                </a:ext>
              </a:extLst>
            </p:cNvPr>
            <p:cNvSpPr/>
            <p:nvPr/>
          </p:nvSpPr>
          <p:spPr>
            <a:xfrm>
              <a:off x="1246909" y="4784395"/>
              <a:ext cx="1828800" cy="31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DAA5C64-3EA2-CC4B-90E2-680F44002110}"/>
                </a:ext>
              </a:extLst>
            </p:cNvPr>
            <p:cNvSpPr/>
            <p:nvPr/>
          </p:nvSpPr>
          <p:spPr>
            <a:xfrm rot="1525217">
              <a:off x="651056" y="4640607"/>
              <a:ext cx="1020213" cy="330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116413-0008-6E4B-B50D-521A0DC647D6}"/>
                </a:ext>
              </a:extLst>
            </p:cNvPr>
            <p:cNvSpPr/>
            <p:nvPr/>
          </p:nvSpPr>
          <p:spPr>
            <a:xfrm rot="21387958">
              <a:off x="471297" y="4359393"/>
              <a:ext cx="147700" cy="17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A476C-49FA-EA4B-AC59-213137F297E0}"/>
                </a:ext>
              </a:extLst>
            </p:cNvPr>
            <p:cNvSpPr/>
            <p:nvPr/>
          </p:nvSpPr>
          <p:spPr>
            <a:xfrm rot="8026599">
              <a:off x="537483" y="4435164"/>
              <a:ext cx="225400" cy="24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41A2846B-5565-0446-A9DF-A756C52F9AC6}"/>
              </a:ext>
            </a:extLst>
          </p:cNvPr>
          <p:cNvSpPr txBox="1"/>
          <p:nvPr/>
        </p:nvSpPr>
        <p:spPr>
          <a:xfrm>
            <a:off x="2044451" y="1950307"/>
            <a:ext cx="6248756" cy="1384995"/>
          </a:xfrm>
          <a:prstGeom prst="rect">
            <a:avLst/>
          </a:prstGeom>
          <a:noFill/>
          <a:ln>
            <a:noFill/>
          </a:ln>
        </p:spPr>
        <p:txBody>
          <a:bodyPr wrap="square" rtlCol="0">
            <a:spAutoFit/>
          </a:bodyPr>
          <a:lstStyle/>
          <a:p>
            <a:pPr marL="514350" indent="-514350">
              <a:buFont typeface="+mj-lt"/>
              <a:buAutoNum type="arabicPeriod"/>
            </a:pPr>
            <a:r>
              <a:rPr lang="en-US" sz="2800" dirty="0">
                <a:solidFill>
                  <a:schemeClr val="accent2"/>
                </a:solidFill>
                <a:effectLst>
                  <a:glow rad="139700">
                    <a:schemeClr val="bg1">
                      <a:alpha val="40000"/>
                    </a:schemeClr>
                  </a:glow>
                </a:effectLst>
                <a:latin typeface="Calibri" panose="020F0502020204030204" pitchFamily="34" charset="0"/>
                <a:cs typeface="Calibri" panose="020F0502020204030204" pitchFamily="34" charset="0"/>
              </a:rPr>
              <a:t>Investment Drives Competition in Broadband Deployment, Adoption and Innovation</a:t>
            </a:r>
          </a:p>
        </p:txBody>
      </p:sp>
      <p:sp>
        <p:nvSpPr>
          <p:cNvPr id="12" name="TextBox 11">
            <a:extLst>
              <a:ext uri="{FF2B5EF4-FFF2-40B4-BE49-F238E27FC236}">
                <a16:creationId xmlns:a16="http://schemas.microsoft.com/office/drawing/2014/main" id="{5A83DEBF-0926-6445-A7E5-7932F045A2F9}"/>
              </a:ext>
            </a:extLst>
          </p:cNvPr>
          <p:cNvSpPr txBox="1"/>
          <p:nvPr/>
        </p:nvSpPr>
        <p:spPr>
          <a:xfrm>
            <a:off x="2098019" y="3335302"/>
            <a:ext cx="6038112" cy="1754326"/>
          </a:xfrm>
          <a:prstGeom prst="rect">
            <a:avLst/>
          </a:prstGeom>
          <a:noFill/>
        </p:spPr>
        <p:txBody>
          <a:bodyPr wrap="square" rtlCol="0">
            <a:spAutoFit/>
          </a:bodyPr>
          <a:lstStyle/>
          <a:p>
            <a:pPr marL="461963"/>
            <a:r>
              <a:rPr lang="en-US" i="1" dirty="0">
                <a:solidFill>
                  <a:schemeClr val="tx1">
                    <a:lumMod val="75000"/>
                    <a:lumOff val="25000"/>
                  </a:schemeClr>
                </a:solidFill>
                <a:latin typeface="Calibri Light" panose="020F0302020204030204" pitchFamily="34" charset="0"/>
                <a:cs typeface="Calibri Light" panose="020F0302020204030204" pitchFamily="34" charset="0"/>
              </a:rPr>
              <a:t>A light-touch regulatory policy environment along with targeted government financial support for broadband has encouraged trillions of dollars in investment leading to near-nationwide deployment, widespread adoption of innovative services, and significant progress in narrowing the digital divide.</a:t>
            </a:r>
          </a:p>
        </p:txBody>
      </p:sp>
      <p:sp>
        <p:nvSpPr>
          <p:cNvPr id="30" name="Rectangle 29">
            <a:extLst>
              <a:ext uri="{FF2B5EF4-FFF2-40B4-BE49-F238E27FC236}">
                <a16:creationId xmlns:a16="http://schemas.microsoft.com/office/drawing/2014/main" id="{C7B32534-0379-0245-AD64-6DBC98D3B838}"/>
              </a:ext>
            </a:extLst>
          </p:cNvPr>
          <p:cNvSpPr/>
          <p:nvPr/>
        </p:nvSpPr>
        <p:spPr>
          <a:xfrm>
            <a:off x="2044451" y="-1310186"/>
            <a:ext cx="2527549" cy="131018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1">
            <a:extLst>
              <a:ext uri="{FF2B5EF4-FFF2-40B4-BE49-F238E27FC236}">
                <a16:creationId xmlns:a16="http://schemas.microsoft.com/office/drawing/2014/main" id="{92B36824-BCA7-FC45-9D5D-F8A9DDDDD6E2}"/>
              </a:ext>
            </a:extLst>
          </p:cNvPr>
          <p:cNvSpPr txBox="1">
            <a:spLocks/>
          </p:cNvSpPr>
          <p:nvPr/>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solidFill>
                  <a:schemeClr val="tx1"/>
                </a:solidFill>
              </a:rPr>
              <a:pPr/>
              <a:t>3</a:t>
            </a:fld>
            <a:endParaRPr lang="en-US" dirty="0">
              <a:solidFill>
                <a:schemeClr val="tx1"/>
              </a:solidFill>
            </a:endParaRPr>
          </a:p>
        </p:txBody>
      </p:sp>
      <p:pic>
        <p:nvPicPr>
          <p:cNvPr id="33" name="Picture 32">
            <a:extLst>
              <a:ext uri="{FF2B5EF4-FFF2-40B4-BE49-F238E27FC236}">
                <a16:creationId xmlns:a16="http://schemas.microsoft.com/office/drawing/2014/main" id="{594DAFD0-F33A-2144-BDBB-89D7D1C02274}"/>
              </a:ext>
            </a:extLst>
          </p:cNvPr>
          <p:cNvPicPr>
            <a:picLocks noChangeAspect="1"/>
          </p:cNvPicPr>
          <p:nvPr/>
        </p:nvPicPr>
        <p:blipFill>
          <a:blip r:embed="rId3"/>
          <a:stretch>
            <a:fillRect/>
          </a:stretch>
        </p:blipFill>
        <p:spPr>
          <a:xfrm>
            <a:off x="5308599" y="6369163"/>
            <a:ext cx="2752405" cy="281679"/>
          </a:xfrm>
          <a:prstGeom prst="rect">
            <a:avLst/>
          </a:prstGeom>
        </p:spPr>
      </p:pic>
    </p:spTree>
    <p:extLst>
      <p:ext uri="{BB962C8B-B14F-4D97-AF65-F5344CB8AC3E}">
        <p14:creationId xmlns:p14="http://schemas.microsoft.com/office/powerpoint/2010/main" val="1582523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The U.S. Leads Other Industrialized Nations in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IP Traffic per Capita</a:t>
            </a:r>
          </a:p>
        </p:txBody>
      </p:sp>
      <p:pic>
        <p:nvPicPr>
          <p:cNvPr id="2" name="Picture 1"/>
          <p:cNvPicPr>
            <a:picLocks noChangeAspect="1"/>
          </p:cNvPicPr>
          <p:nvPr/>
        </p:nvPicPr>
        <p:blipFill>
          <a:blip r:embed="rId2"/>
          <a:stretch>
            <a:fillRect/>
          </a:stretch>
        </p:blipFill>
        <p:spPr>
          <a:xfrm>
            <a:off x="1238156" y="1555979"/>
            <a:ext cx="6677794" cy="4230223"/>
          </a:xfrm>
          <a:prstGeom prst="rect">
            <a:avLst/>
          </a:prstGeom>
          <a:ln>
            <a:solidFill>
              <a:srgbClr val="4472C4"/>
            </a:solidFill>
          </a:ln>
        </p:spPr>
      </p:pic>
    </p:spTree>
    <p:extLst>
      <p:ext uri="{BB962C8B-B14F-4D97-AF65-F5344CB8AC3E}">
        <p14:creationId xmlns:p14="http://schemas.microsoft.com/office/powerpoint/2010/main" val="3861458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3A639E"/>
                </a:solidFill>
                <a:latin typeface="Calibri" panose="020F0502020204030204" pitchFamily="34" charset="0"/>
                <a:cs typeface="Calibri" panose="020F0502020204030204" pitchFamily="34" charset="0"/>
              </a:rPr>
              <a:t>The U.S. Has Surpassed Former Leader South Korea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and Now Leads the World in Internet Traffic per User</a:t>
            </a:r>
          </a:p>
        </p:txBody>
      </p:sp>
      <p:pic>
        <p:nvPicPr>
          <p:cNvPr id="2" name="Picture 1"/>
          <p:cNvPicPr>
            <a:picLocks noChangeAspect="1"/>
          </p:cNvPicPr>
          <p:nvPr/>
        </p:nvPicPr>
        <p:blipFill>
          <a:blip r:embed="rId2"/>
          <a:stretch>
            <a:fillRect/>
          </a:stretch>
        </p:blipFill>
        <p:spPr>
          <a:xfrm>
            <a:off x="1527384" y="1631470"/>
            <a:ext cx="6089232" cy="3950167"/>
          </a:xfrm>
          <a:prstGeom prst="rect">
            <a:avLst/>
          </a:prstGeom>
          <a:ln>
            <a:solidFill>
              <a:srgbClr val="4472C4"/>
            </a:solidFill>
          </a:ln>
        </p:spPr>
      </p:pic>
    </p:spTree>
    <p:extLst>
      <p:ext uri="{BB962C8B-B14F-4D97-AF65-F5344CB8AC3E}">
        <p14:creationId xmlns:p14="http://schemas.microsoft.com/office/powerpoint/2010/main" val="562223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1DF9CD-AC27-994C-8ED3-C7351F5641D8}"/>
              </a:ext>
            </a:extLst>
          </p:cNvPr>
          <p:cNvGrpSpPr/>
          <p:nvPr/>
        </p:nvGrpSpPr>
        <p:grpSpPr>
          <a:xfrm>
            <a:off x="0" y="-455224"/>
            <a:ext cx="6303375" cy="6402007"/>
            <a:chOff x="-148760" y="-330164"/>
            <a:chExt cx="6132594" cy="6172740"/>
          </a:xfrm>
        </p:grpSpPr>
        <p:pic>
          <p:nvPicPr>
            <p:cNvPr id="6" name="Picture 5">
              <a:extLst>
                <a:ext uri="{FF2B5EF4-FFF2-40B4-BE49-F238E27FC236}">
                  <a16:creationId xmlns:a16="http://schemas.microsoft.com/office/drawing/2014/main" id="{E5BD236E-07E1-3840-964B-D3C3256349E3}"/>
                </a:ext>
              </a:extLst>
            </p:cNvPr>
            <p:cNvPicPr>
              <a:picLocks noChangeAspect="1"/>
            </p:cNvPicPr>
            <p:nvPr/>
          </p:nvPicPr>
          <p:blipFill rotWithShape="1">
            <a:blip r:embed="rId2"/>
            <a:srcRect t="9651"/>
            <a:stretch/>
          </p:blipFill>
          <p:spPr>
            <a:xfrm rot="20309691" flipH="1">
              <a:off x="-148760" y="-330164"/>
              <a:ext cx="6132594" cy="6172740"/>
            </a:xfrm>
            <a:prstGeom prst="rect">
              <a:avLst/>
            </a:prstGeom>
          </p:spPr>
        </p:pic>
        <p:sp>
          <p:nvSpPr>
            <p:cNvPr id="8" name="Rectangle 7">
              <a:extLst>
                <a:ext uri="{FF2B5EF4-FFF2-40B4-BE49-F238E27FC236}">
                  <a16:creationId xmlns:a16="http://schemas.microsoft.com/office/drawing/2014/main" id="{F5D5703A-E0E6-B94D-8BBF-C2D96FEDA883}"/>
                </a:ext>
              </a:extLst>
            </p:cNvPr>
            <p:cNvSpPr/>
            <p:nvPr/>
          </p:nvSpPr>
          <p:spPr>
            <a:xfrm>
              <a:off x="1246909" y="4784395"/>
              <a:ext cx="1828800" cy="31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37DFEC-A962-7D45-B237-0948F7256090}"/>
                </a:ext>
              </a:extLst>
            </p:cNvPr>
            <p:cNvSpPr/>
            <p:nvPr/>
          </p:nvSpPr>
          <p:spPr>
            <a:xfrm rot="1525217">
              <a:off x="651056" y="4640607"/>
              <a:ext cx="1020213" cy="330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C3EBB7-CF40-3448-A197-28B319C2CD2C}"/>
                </a:ext>
              </a:extLst>
            </p:cNvPr>
            <p:cNvSpPr/>
            <p:nvPr/>
          </p:nvSpPr>
          <p:spPr>
            <a:xfrm rot="21387958">
              <a:off x="471297" y="4359393"/>
              <a:ext cx="147700" cy="17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81B22E-D563-E846-BC54-E49E20CE2396}"/>
                </a:ext>
              </a:extLst>
            </p:cNvPr>
            <p:cNvSpPr/>
            <p:nvPr/>
          </p:nvSpPr>
          <p:spPr>
            <a:xfrm rot="8026599">
              <a:off x="537483" y="4435164"/>
              <a:ext cx="225400" cy="24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8ABF60F-7947-9042-8697-33A8235287A1}"/>
              </a:ext>
            </a:extLst>
          </p:cNvPr>
          <p:cNvSpPr txBox="1"/>
          <p:nvPr/>
        </p:nvSpPr>
        <p:spPr>
          <a:xfrm>
            <a:off x="2279122" y="1857274"/>
            <a:ext cx="5613649" cy="1815882"/>
          </a:xfrm>
          <a:prstGeom prst="rect">
            <a:avLst/>
          </a:prstGeom>
          <a:noFill/>
          <a:ln>
            <a:noFill/>
          </a:ln>
        </p:spPr>
        <p:txBody>
          <a:bodyPr wrap="square" rtlCol="0">
            <a:spAutoFit/>
          </a:bodyPr>
          <a:lstStyle/>
          <a:p>
            <a:pPr marL="514350" indent="-514350">
              <a:buFont typeface="+mj-lt"/>
              <a:buAutoNum type="arabicPeriod" startAt="3"/>
            </a:pPr>
            <a:r>
              <a:rPr lang="en-US" sz="2800" dirty="0">
                <a:solidFill>
                  <a:schemeClr val="accent2"/>
                </a:solidFill>
                <a:effectLst>
                  <a:glow rad="139700">
                    <a:schemeClr val="bg1">
                      <a:alpha val="40000"/>
                    </a:schemeClr>
                  </a:glow>
                  <a:outerShdw blurRad="393700" dist="266700" dir="2700000" algn="tl" rotWithShape="0">
                    <a:schemeClr val="bg1">
                      <a:alpha val="38000"/>
                    </a:schemeClr>
                  </a:outerShdw>
                </a:effectLst>
                <a:latin typeface="Calibri" panose="020F0502020204030204" pitchFamily="34" charset="0"/>
                <a:cs typeface="Calibri" panose="020F0502020204030204" pitchFamily="34" charset="0"/>
              </a:rPr>
              <a:t>Competition and Technological Innovation Define Today’s Communications Industry as Traditional Systems Wain</a:t>
            </a:r>
          </a:p>
        </p:txBody>
      </p:sp>
      <p:sp>
        <p:nvSpPr>
          <p:cNvPr id="13" name="TextBox 12">
            <a:extLst>
              <a:ext uri="{FF2B5EF4-FFF2-40B4-BE49-F238E27FC236}">
                <a16:creationId xmlns:a16="http://schemas.microsoft.com/office/drawing/2014/main" id="{B1AC420A-FB55-F64B-87C2-16B591603CC7}"/>
              </a:ext>
            </a:extLst>
          </p:cNvPr>
          <p:cNvSpPr txBox="1"/>
          <p:nvPr/>
        </p:nvSpPr>
        <p:spPr>
          <a:xfrm>
            <a:off x="2332690" y="3737569"/>
            <a:ext cx="5175973" cy="1200329"/>
          </a:xfrm>
          <a:prstGeom prst="rect">
            <a:avLst/>
          </a:prstGeom>
          <a:noFill/>
        </p:spPr>
        <p:txBody>
          <a:bodyPr wrap="square" rtlCol="0">
            <a:spAutoFit/>
          </a:bodyPr>
          <a:lstStyle/>
          <a:p>
            <a:pPr marL="461963"/>
            <a:r>
              <a:rPr lang="en-US" i="1" dirty="0">
                <a:solidFill>
                  <a:schemeClr val="tx1">
                    <a:lumMod val="75000"/>
                    <a:lumOff val="25000"/>
                  </a:schemeClr>
                </a:solidFill>
                <a:latin typeface="Calibri Light" panose="020F0302020204030204" pitchFamily="34" charset="0"/>
                <a:cs typeface="Calibri Light" panose="020F0302020204030204" pitchFamily="34" charset="0"/>
              </a:rPr>
              <a:t>While consumers choose among a wide array of new Internet-based and wireless communications services, legacy regulatory structures must adapt to reflect the new competitive dynamic</a:t>
            </a:r>
          </a:p>
        </p:txBody>
      </p:sp>
      <p:sp>
        <p:nvSpPr>
          <p:cNvPr id="17" name="Slide Number Placeholder 1">
            <a:extLst>
              <a:ext uri="{FF2B5EF4-FFF2-40B4-BE49-F238E27FC236}">
                <a16:creationId xmlns:a16="http://schemas.microsoft.com/office/drawing/2014/main" id="{6C6896B3-33F0-8942-9180-2A6454292625}"/>
              </a:ext>
            </a:extLst>
          </p:cNvPr>
          <p:cNvSpPr txBox="1">
            <a:spLocks/>
          </p:cNvSpPr>
          <p:nvPr/>
        </p:nvSpPr>
        <p:spPr>
          <a:xfrm>
            <a:off x="6629400" y="631666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467CD-B1EF-BC4A-8B92-0C72046AC2DC}" type="slidenum">
              <a:rPr lang="en-US" smtClean="0">
                <a:solidFill>
                  <a:schemeClr val="tx1"/>
                </a:solidFill>
              </a:rPr>
              <a:pPr/>
              <a:t>32</a:t>
            </a:fld>
            <a:endParaRPr lang="en-US" dirty="0">
              <a:solidFill>
                <a:schemeClr val="tx1"/>
              </a:solidFill>
            </a:endParaRPr>
          </a:p>
        </p:txBody>
      </p:sp>
      <p:pic>
        <p:nvPicPr>
          <p:cNvPr id="18" name="Picture 17">
            <a:extLst>
              <a:ext uri="{FF2B5EF4-FFF2-40B4-BE49-F238E27FC236}">
                <a16:creationId xmlns:a16="http://schemas.microsoft.com/office/drawing/2014/main" id="{79D1BCE4-4E6D-084A-9B2D-7F1580DA3A12}"/>
              </a:ext>
            </a:extLst>
          </p:cNvPr>
          <p:cNvPicPr>
            <a:picLocks noChangeAspect="1"/>
          </p:cNvPicPr>
          <p:nvPr/>
        </p:nvPicPr>
        <p:blipFill>
          <a:blip r:embed="rId3"/>
          <a:stretch>
            <a:fillRect/>
          </a:stretch>
        </p:blipFill>
        <p:spPr>
          <a:xfrm>
            <a:off x="5308599" y="6369163"/>
            <a:ext cx="2752405" cy="281679"/>
          </a:xfrm>
          <a:prstGeom prst="rect">
            <a:avLst/>
          </a:prstGeom>
        </p:spPr>
      </p:pic>
    </p:spTree>
    <p:extLst>
      <p:ext uri="{BB962C8B-B14F-4D97-AF65-F5344CB8AC3E}">
        <p14:creationId xmlns:p14="http://schemas.microsoft.com/office/powerpoint/2010/main" val="111828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557" y="145951"/>
            <a:ext cx="8229600" cy="1016633"/>
          </a:xfrm>
        </p:spPr>
        <p:txBody>
          <a:bodyPr>
            <a:normAutofit/>
          </a:bodyPr>
          <a:lstStyle/>
          <a:p>
            <a:r>
              <a:rPr lang="en-US" dirty="0">
                <a:latin typeface="Calibri" panose="020F0502020204030204" pitchFamily="34" charset="0"/>
                <a:cs typeface="Calibri" panose="020F0502020204030204" pitchFamily="34" charset="0"/>
              </a:rPr>
              <a:t>Even as the Economy Grows, Wired Voice Is Declining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As a Result of Competition and Technological Change </a:t>
            </a:r>
          </a:p>
        </p:txBody>
      </p:sp>
      <p:sp>
        <p:nvSpPr>
          <p:cNvPr id="11" name="TextBox 10"/>
          <p:cNvSpPr txBox="1"/>
          <p:nvPr/>
        </p:nvSpPr>
        <p:spPr>
          <a:xfrm>
            <a:off x="785750" y="2321850"/>
            <a:ext cx="2564692" cy="430887"/>
          </a:xfrm>
          <a:prstGeom prst="rect">
            <a:avLst/>
          </a:prstGeom>
          <a:noFill/>
        </p:spPr>
        <p:txBody>
          <a:bodyPr wrap="square" rtlCol="0">
            <a:spAutoFit/>
          </a:bodyPr>
          <a:lstStyle/>
          <a:p>
            <a:r>
              <a:rPr lang="en-US" sz="1100" i="1" dirty="0">
                <a:solidFill>
                  <a:schemeClr val="tx1">
                    <a:lumMod val="75000"/>
                    <a:lumOff val="25000"/>
                  </a:schemeClr>
                </a:solidFill>
                <a:latin typeface="Calibri" panose="020F0502020204030204" pitchFamily="34" charset="0"/>
                <a:cs typeface="Calibri" panose="020F0502020204030204" pitchFamily="34" charset="0"/>
              </a:rPr>
              <a:t>Since 2000, the U.S. has added 24 million households and 22 million jobs</a:t>
            </a:r>
          </a:p>
        </p:txBody>
      </p:sp>
      <p:sp>
        <p:nvSpPr>
          <p:cNvPr id="12" name="TextBox 11"/>
          <p:cNvSpPr txBox="1"/>
          <p:nvPr/>
        </p:nvSpPr>
        <p:spPr>
          <a:xfrm>
            <a:off x="785750" y="4149646"/>
            <a:ext cx="2810893" cy="1277273"/>
          </a:xfrm>
          <a:prstGeom prst="rect">
            <a:avLst/>
          </a:prstGeom>
          <a:noFill/>
        </p:spPr>
        <p:txBody>
          <a:bodyPr wrap="square" rtlCol="0">
            <a:spAutoFit/>
          </a:bodyPr>
          <a:lstStyle/>
          <a:p>
            <a:r>
              <a:rPr lang="en-US" sz="1100" i="1" dirty="0">
                <a:solidFill>
                  <a:schemeClr val="tx1">
                    <a:lumMod val="75000"/>
                    <a:lumOff val="25000"/>
                  </a:schemeClr>
                </a:solidFill>
                <a:latin typeface="Calibri" panose="020F0502020204030204" pitchFamily="34" charset="0"/>
                <a:cs typeface="Calibri" panose="020F0502020204030204" pitchFamily="34" charset="0"/>
              </a:rPr>
              <a:t>Yet, dedicated wired voice lines have fallen by 89 million during the same period</a:t>
            </a:r>
          </a:p>
          <a:p>
            <a:endParaRPr lang="en-US" sz="1100" i="1" dirty="0">
              <a:solidFill>
                <a:schemeClr val="tx1">
                  <a:lumMod val="75000"/>
                  <a:lumOff val="25000"/>
                </a:schemeClr>
              </a:solidFill>
              <a:latin typeface="Calibri" panose="020F0502020204030204" pitchFamily="34" charset="0"/>
              <a:cs typeface="Calibri" panose="020F0502020204030204" pitchFamily="34" charset="0"/>
            </a:endParaRPr>
          </a:p>
          <a:p>
            <a:r>
              <a:rPr lang="en-US" sz="1100" i="1" dirty="0">
                <a:solidFill>
                  <a:schemeClr val="tx1">
                    <a:lumMod val="75000"/>
                    <a:lumOff val="25000"/>
                  </a:schemeClr>
                </a:solidFill>
                <a:latin typeface="Calibri" panose="020F0502020204030204" pitchFamily="34" charset="0"/>
                <a:cs typeface="Calibri" panose="020F0502020204030204" pitchFamily="34" charset="0"/>
              </a:rPr>
              <a:t>Legacy landlines have been hit the hardest, falling by 157 million, as consumers switch from traditional phone service to competitive wireless and Internet-based alternatives</a:t>
            </a:r>
          </a:p>
        </p:txBody>
      </p:sp>
      <p:sp>
        <p:nvSpPr>
          <p:cNvPr id="15" name="TextBox 14"/>
          <p:cNvSpPr txBox="1"/>
          <p:nvPr/>
        </p:nvSpPr>
        <p:spPr>
          <a:xfrm>
            <a:off x="785750" y="6013587"/>
            <a:ext cx="7077579"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FCC, Census, Bureau of Labor Statistics, USTelecom Analysis. Charts include mid-year voice and household data to match available jobs data.</a:t>
            </a:r>
          </a:p>
        </p:txBody>
      </p:sp>
      <p:pic>
        <p:nvPicPr>
          <p:cNvPr id="13" name="Picture 12">
            <a:extLst>
              <a:ext uri="{FF2B5EF4-FFF2-40B4-BE49-F238E27FC236}">
                <a16:creationId xmlns:a16="http://schemas.microsoft.com/office/drawing/2014/main" id="{F64925B9-9C87-48AC-A6D5-75A51F1FA613}"/>
              </a:ext>
            </a:extLst>
          </p:cNvPr>
          <p:cNvPicPr>
            <a:picLocks noChangeAspect="1"/>
          </p:cNvPicPr>
          <p:nvPr/>
        </p:nvPicPr>
        <p:blipFill>
          <a:blip r:embed="rId2"/>
          <a:stretch>
            <a:fillRect/>
          </a:stretch>
        </p:blipFill>
        <p:spPr>
          <a:xfrm>
            <a:off x="4179367" y="1352722"/>
            <a:ext cx="3747883" cy="4556175"/>
          </a:xfrm>
          <a:prstGeom prst="rect">
            <a:avLst/>
          </a:prstGeom>
          <a:ln>
            <a:solidFill>
              <a:srgbClr val="4472C4"/>
            </a:solidFill>
          </a:ln>
        </p:spPr>
      </p:pic>
    </p:spTree>
    <p:extLst>
      <p:ext uri="{BB962C8B-B14F-4D97-AF65-F5344CB8AC3E}">
        <p14:creationId xmlns:p14="http://schemas.microsoft.com/office/powerpoint/2010/main" val="153496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4966"/>
            <a:ext cx="8229600" cy="859237"/>
          </a:xfrm>
        </p:spPr>
        <p:txBody>
          <a:bodyPr/>
          <a:lstStyle/>
          <a:p>
            <a:r>
              <a:rPr lang="en-US" dirty="0">
                <a:solidFill>
                  <a:srgbClr val="3A639E"/>
                </a:solidFill>
                <a:latin typeface="Calibri" panose="020F0502020204030204" pitchFamily="34" charset="0"/>
                <a:cs typeface="Calibri" panose="020F0502020204030204" pitchFamily="34" charset="0"/>
              </a:rPr>
              <a:t>Legacy Landline Voice Connections Are In Steep Decline</a:t>
            </a:r>
          </a:p>
        </p:txBody>
      </p:sp>
      <p:pic>
        <p:nvPicPr>
          <p:cNvPr id="8" name="Picture 7"/>
          <p:cNvPicPr>
            <a:picLocks noChangeAspect="1" noChangeArrowheads="1"/>
          </p:cNvPicPr>
          <p:nvPr/>
        </p:nvPicPr>
        <p:blipFill>
          <a:blip r:embed="rId2"/>
          <a:srcRect/>
          <a:stretch>
            <a:fillRect/>
          </a:stretch>
        </p:blipFill>
        <p:spPr bwMode="auto">
          <a:xfrm>
            <a:off x="988072" y="1659788"/>
            <a:ext cx="7354203" cy="3939287"/>
          </a:xfrm>
          <a:prstGeom prst="rect">
            <a:avLst/>
          </a:prstGeom>
          <a:noFill/>
          <a:ln>
            <a:solidFill>
              <a:schemeClr val="accent5">
                <a:lumMod val="50000"/>
              </a:schemeClr>
            </a:solidFill>
          </a:ln>
        </p:spPr>
      </p:pic>
    </p:spTree>
    <p:extLst>
      <p:ext uri="{BB962C8B-B14F-4D97-AF65-F5344CB8AC3E}">
        <p14:creationId xmlns:p14="http://schemas.microsoft.com/office/powerpoint/2010/main" val="4170269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Wired Voice Customers Are Leaving Legacy Landlines for Competitive and Internet-Based Alternatives</a:t>
            </a:r>
          </a:p>
        </p:txBody>
      </p:sp>
      <p:pic>
        <p:nvPicPr>
          <p:cNvPr id="7" name="Picture 6"/>
          <p:cNvPicPr>
            <a:picLocks noChangeAspect="1" noChangeArrowheads="1"/>
          </p:cNvPicPr>
          <p:nvPr/>
        </p:nvPicPr>
        <p:blipFill>
          <a:blip r:embed="rId2"/>
          <a:srcRect/>
          <a:stretch>
            <a:fillRect/>
          </a:stretch>
        </p:blipFill>
        <p:spPr bwMode="auto">
          <a:xfrm>
            <a:off x="457200" y="1598096"/>
            <a:ext cx="8153761" cy="4250555"/>
          </a:xfrm>
          <a:prstGeom prst="rect">
            <a:avLst/>
          </a:prstGeom>
          <a:noFill/>
          <a:ln>
            <a:solidFill>
              <a:srgbClr val="4472C4"/>
            </a:solidFill>
          </a:ln>
        </p:spPr>
      </p:pic>
    </p:spTree>
    <p:extLst>
      <p:ext uri="{BB962C8B-B14F-4D97-AF65-F5344CB8AC3E}">
        <p14:creationId xmlns:p14="http://schemas.microsoft.com/office/powerpoint/2010/main" val="247045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A639E"/>
                </a:solidFill>
                <a:latin typeface="Calibri" panose="020F0502020204030204" pitchFamily="34" charset="0"/>
                <a:cs typeface="Calibri" panose="020F0502020204030204" pitchFamily="34" charset="0"/>
              </a:rPr>
              <a:t>Non-ILECs Surpassed ILECs in Wired Voice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Nearly Five Years Ago</a:t>
            </a:r>
          </a:p>
        </p:txBody>
      </p:sp>
      <p:pic>
        <p:nvPicPr>
          <p:cNvPr id="3" name="Picture 2">
            <a:extLst>
              <a:ext uri="{FF2B5EF4-FFF2-40B4-BE49-F238E27FC236}">
                <a16:creationId xmlns:a16="http://schemas.microsoft.com/office/drawing/2014/main" id="{10B3AB79-CA54-4FE2-9574-801D55C282D0}"/>
              </a:ext>
            </a:extLst>
          </p:cNvPr>
          <p:cNvPicPr>
            <a:picLocks noChangeAspect="1"/>
          </p:cNvPicPr>
          <p:nvPr/>
        </p:nvPicPr>
        <p:blipFill>
          <a:blip r:embed="rId2"/>
          <a:stretch>
            <a:fillRect/>
          </a:stretch>
        </p:blipFill>
        <p:spPr>
          <a:xfrm>
            <a:off x="390888" y="1500707"/>
            <a:ext cx="8295912" cy="4235281"/>
          </a:xfrm>
          <a:prstGeom prst="rect">
            <a:avLst/>
          </a:prstGeom>
          <a:ln>
            <a:solidFill>
              <a:srgbClr val="4472C4"/>
            </a:solidFill>
          </a:ln>
        </p:spPr>
      </p:pic>
    </p:spTree>
    <p:extLst>
      <p:ext uri="{BB962C8B-B14F-4D97-AF65-F5344CB8AC3E}">
        <p14:creationId xmlns:p14="http://schemas.microsoft.com/office/powerpoint/2010/main" val="3906675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4966"/>
            <a:ext cx="8229600" cy="1084090"/>
          </a:xfrm>
        </p:spPr>
        <p:txBody>
          <a:bodyPr>
            <a:normAutofit/>
          </a:bodyPr>
          <a:lstStyle/>
          <a:p>
            <a:r>
              <a:rPr lang="en-US" dirty="0">
                <a:solidFill>
                  <a:srgbClr val="3A639E"/>
                </a:solidFill>
                <a:latin typeface="Calibri" panose="020F0502020204030204" pitchFamily="34" charset="0"/>
                <a:cs typeface="Calibri" panose="020F0502020204030204" pitchFamily="34" charset="0"/>
              </a:rPr>
              <a:t>Nearly Four-Fifths of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U.S. Voice Connections Are Wireless</a:t>
            </a:r>
          </a:p>
        </p:txBody>
      </p:sp>
      <p:cxnSp>
        <p:nvCxnSpPr>
          <p:cNvPr id="5" name="Straight Arrow Connector 4"/>
          <p:cNvCxnSpPr/>
          <p:nvPr/>
        </p:nvCxnSpPr>
        <p:spPr>
          <a:xfrm>
            <a:off x="3941687" y="3151574"/>
            <a:ext cx="1171853" cy="142930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79543" y="3613768"/>
            <a:ext cx="1207363" cy="1015663"/>
          </a:xfrm>
          <a:prstGeom prst="rect">
            <a:avLst/>
          </a:prstGeom>
          <a:noFill/>
        </p:spPr>
        <p:txBody>
          <a:bodyPr wrap="square" rtlCol="0">
            <a:spAutoFit/>
          </a:bodyPr>
          <a:lstStyle/>
          <a:p>
            <a:r>
              <a:rPr lang="en-US" sz="1000" dirty="0">
                <a:solidFill>
                  <a:srgbClr val="FF0000"/>
                </a:solidFill>
                <a:latin typeface="Calibri" panose="020F0502020204030204" pitchFamily="34" charset="0"/>
                <a:cs typeface="Calibri" panose="020F0502020204030204" pitchFamily="34" charset="0"/>
              </a:rPr>
              <a:t>Legacy </a:t>
            </a:r>
          </a:p>
          <a:p>
            <a:r>
              <a:rPr lang="en-US" sz="1000" dirty="0">
                <a:solidFill>
                  <a:srgbClr val="FF0000"/>
                </a:solidFill>
                <a:latin typeface="Calibri" panose="020F0502020204030204" pitchFamily="34" charset="0"/>
                <a:cs typeface="Calibri" panose="020F0502020204030204" pitchFamily="34" charset="0"/>
              </a:rPr>
              <a:t>Landline </a:t>
            </a:r>
          </a:p>
          <a:p>
            <a:r>
              <a:rPr lang="en-US" sz="1000" dirty="0">
                <a:solidFill>
                  <a:srgbClr val="FF0000"/>
                </a:solidFill>
                <a:latin typeface="Calibri" panose="020F0502020204030204" pitchFamily="34" charset="0"/>
                <a:cs typeface="Calibri" panose="020F0502020204030204" pitchFamily="34" charset="0"/>
              </a:rPr>
              <a:t>Voice Will </a:t>
            </a:r>
          </a:p>
          <a:p>
            <a:r>
              <a:rPr lang="en-US" sz="1000" dirty="0">
                <a:solidFill>
                  <a:srgbClr val="FF0000"/>
                </a:solidFill>
                <a:latin typeface="Calibri" panose="020F0502020204030204" pitchFamily="34" charset="0"/>
                <a:cs typeface="Calibri" panose="020F0502020204030204" pitchFamily="34" charset="0"/>
              </a:rPr>
              <a:t>Fall to 5% of Connections by </a:t>
            </a:r>
          </a:p>
          <a:p>
            <a:r>
              <a:rPr lang="en-US" sz="1000" dirty="0">
                <a:solidFill>
                  <a:srgbClr val="FF0000"/>
                </a:solidFill>
                <a:latin typeface="Calibri" panose="020F0502020204030204" pitchFamily="34" charset="0"/>
                <a:cs typeface="Calibri" panose="020F0502020204030204" pitchFamily="34" charset="0"/>
              </a:rPr>
              <a:t>the End of 2020 </a:t>
            </a:r>
          </a:p>
        </p:txBody>
      </p:sp>
      <p:pic>
        <p:nvPicPr>
          <p:cNvPr id="2" name="Picture 1">
            <a:extLst>
              <a:ext uri="{FF2B5EF4-FFF2-40B4-BE49-F238E27FC236}">
                <a16:creationId xmlns:a16="http://schemas.microsoft.com/office/drawing/2014/main" id="{8544399F-13D3-41F8-9A55-854B7BD15F01}"/>
              </a:ext>
            </a:extLst>
          </p:cNvPr>
          <p:cNvPicPr>
            <a:picLocks noChangeAspect="1"/>
          </p:cNvPicPr>
          <p:nvPr/>
        </p:nvPicPr>
        <p:blipFill>
          <a:blip r:embed="rId2"/>
          <a:stretch>
            <a:fillRect/>
          </a:stretch>
        </p:blipFill>
        <p:spPr>
          <a:xfrm>
            <a:off x="1138637" y="1672644"/>
            <a:ext cx="6866726" cy="3882248"/>
          </a:xfrm>
          <a:prstGeom prst="rect">
            <a:avLst/>
          </a:prstGeom>
          <a:ln>
            <a:solidFill>
              <a:srgbClr val="4472C4"/>
            </a:solidFill>
          </a:ln>
        </p:spPr>
      </p:pic>
    </p:spTree>
    <p:extLst>
      <p:ext uri="{BB962C8B-B14F-4D97-AF65-F5344CB8AC3E}">
        <p14:creationId xmlns:p14="http://schemas.microsoft.com/office/powerpoint/2010/main" val="286951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Non-ILECs Have Surpassed ILECs in Wired Voice </a:t>
            </a:r>
            <a:br>
              <a:rPr lang="en-US" dirty="0">
                <a:solidFill>
                  <a:srgbClr val="3A639E"/>
                </a:solidFill>
                <a:latin typeface="Calibri" panose="020F0502020204030204" pitchFamily="34" charset="0"/>
                <a:cs typeface="Calibri" panose="020F0502020204030204" pitchFamily="34" charset="0"/>
              </a:rPr>
            </a:br>
            <a:r>
              <a:rPr lang="en-US" i="1" dirty="0">
                <a:solidFill>
                  <a:srgbClr val="3A639E"/>
                </a:solidFill>
                <a:latin typeface="Calibri" panose="020F0502020204030204" pitchFamily="34" charset="0"/>
                <a:cs typeface="Calibri" panose="020F0502020204030204" pitchFamily="34" charset="0"/>
              </a:rPr>
              <a:t>Even When Attributing Wholesale Lines to the ILEC</a:t>
            </a:r>
          </a:p>
        </p:txBody>
      </p:sp>
      <p:pic>
        <p:nvPicPr>
          <p:cNvPr id="3" name="Picture 2">
            <a:extLst>
              <a:ext uri="{FF2B5EF4-FFF2-40B4-BE49-F238E27FC236}">
                <a16:creationId xmlns:a16="http://schemas.microsoft.com/office/drawing/2014/main" id="{38874BDA-68AC-4F35-AB86-E212ACC4089E}"/>
              </a:ext>
            </a:extLst>
          </p:cNvPr>
          <p:cNvPicPr>
            <a:picLocks noChangeAspect="1"/>
          </p:cNvPicPr>
          <p:nvPr/>
        </p:nvPicPr>
        <p:blipFill>
          <a:blip r:embed="rId2"/>
          <a:stretch>
            <a:fillRect/>
          </a:stretch>
        </p:blipFill>
        <p:spPr>
          <a:xfrm>
            <a:off x="180610" y="1525875"/>
            <a:ext cx="8782780" cy="4203806"/>
          </a:xfrm>
          <a:prstGeom prst="rect">
            <a:avLst/>
          </a:prstGeom>
          <a:ln>
            <a:solidFill>
              <a:srgbClr val="4472C4"/>
            </a:solidFill>
          </a:ln>
        </p:spPr>
      </p:pic>
    </p:spTree>
    <p:extLst>
      <p:ext uri="{BB962C8B-B14F-4D97-AF65-F5344CB8AC3E}">
        <p14:creationId xmlns:p14="http://schemas.microsoft.com/office/powerpoint/2010/main" val="308003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The Vast Majority of U.S. Households Have </a:t>
            </a:r>
            <a:r>
              <a:rPr lang="en-US">
                <a:solidFill>
                  <a:srgbClr val="3A639E"/>
                </a:solidFill>
                <a:latin typeface="Calibri" panose="020F0502020204030204" pitchFamily="34" charset="0"/>
                <a:cs typeface="Calibri" panose="020F0502020204030204" pitchFamily="34" charset="0"/>
              </a:rPr>
              <a:t>Moved </a:t>
            </a:r>
            <a:br>
              <a:rPr lang="en-US">
                <a:solidFill>
                  <a:srgbClr val="3A639E"/>
                </a:solidFill>
                <a:latin typeface="Calibri" panose="020F0502020204030204" pitchFamily="34" charset="0"/>
                <a:cs typeface="Calibri" panose="020F0502020204030204" pitchFamily="34" charset="0"/>
              </a:rPr>
            </a:br>
            <a:r>
              <a:rPr lang="en-US">
                <a:solidFill>
                  <a:srgbClr val="3A639E"/>
                </a:solidFill>
                <a:latin typeface="Calibri" panose="020F0502020204030204" pitchFamily="34" charset="0"/>
                <a:cs typeface="Calibri" panose="020F0502020204030204" pitchFamily="34" charset="0"/>
              </a:rPr>
              <a:t>from </a:t>
            </a:r>
            <a:r>
              <a:rPr lang="en-US" dirty="0">
                <a:solidFill>
                  <a:srgbClr val="3A639E"/>
                </a:solidFill>
                <a:latin typeface="Calibri" panose="020F0502020204030204" pitchFamily="34" charset="0"/>
                <a:cs typeface="Calibri" panose="020F0502020204030204" pitchFamily="34" charset="0"/>
              </a:rPr>
              <a:t>Legacy Landlines to Wireless or IP Voice</a:t>
            </a:r>
          </a:p>
        </p:txBody>
      </p:sp>
      <p:pic>
        <p:nvPicPr>
          <p:cNvPr id="7" name="Picture 6"/>
          <p:cNvPicPr>
            <a:picLocks noChangeAspect="1" noChangeArrowheads="1"/>
          </p:cNvPicPr>
          <p:nvPr/>
        </p:nvPicPr>
        <p:blipFill>
          <a:blip r:embed="rId2"/>
          <a:srcRect/>
          <a:stretch>
            <a:fillRect/>
          </a:stretch>
        </p:blipFill>
        <p:spPr bwMode="auto">
          <a:xfrm>
            <a:off x="897065" y="1644555"/>
            <a:ext cx="7349869" cy="4316313"/>
          </a:xfrm>
          <a:prstGeom prst="rect">
            <a:avLst/>
          </a:prstGeom>
          <a:noFill/>
          <a:ln>
            <a:solidFill>
              <a:srgbClr val="4472C4"/>
            </a:solidFill>
          </a:ln>
        </p:spPr>
      </p:pic>
    </p:spTree>
    <p:extLst>
      <p:ext uri="{BB962C8B-B14F-4D97-AF65-F5344CB8AC3E}">
        <p14:creationId xmlns:p14="http://schemas.microsoft.com/office/powerpoint/2010/main" val="77184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Broadband Has Been a Competitive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Industry from Its Inception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797371" y="1638403"/>
            <a:ext cx="7549257" cy="4065500"/>
          </a:xfrm>
          <a:prstGeom prst="rect">
            <a:avLst/>
          </a:prstGeom>
          <a:ln>
            <a:solidFill>
              <a:srgbClr val="4472C4"/>
            </a:solidFill>
          </a:ln>
        </p:spPr>
      </p:pic>
    </p:spTree>
    <p:extLst>
      <p:ext uri="{BB962C8B-B14F-4D97-AF65-F5344CB8AC3E}">
        <p14:creationId xmlns:p14="http://schemas.microsoft.com/office/powerpoint/2010/main" val="947259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3A639E"/>
                </a:solidFill>
                <a:latin typeface="Calibri" panose="020F0502020204030204" pitchFamily="34" charset="0"/>
                <a:cs typeface="Calibri" panose="020F0502020204030204" pitchFamily="34" charset="0"/>
              </a:rPr>
              <a:t>Notes on Data and Sources</a:t>
            </a:r>
          </a:p>
        </p:txBody>
      </p:sp>
      <p:sp>
        <p:nvSpPr>
          <p:cNvPr id="3" name="Content Placeholder 2"/>
          <p:cNvSpPr>
            <a:spLocks noGrp="1"/>
          </p:cNvSpPr>
          <p:nvPr>
            <p:ph idx="1"/>
          </p:nvPr>
        </p:nvSpPr>
        <p:spPr>
          <a:xfrm>
            <a:off x="307299" y="1861343"/>
            <a:ext cx="8229600" cy="3965575"/>
          </a:xfrm>
        </p:spPr>
        <p:txBody>
          <a:bodyPr>
            <a:normAutofit/>
          </a:bodyPr>
          <a:lstStyle/>
          <a:p>
            <a:pPr marL="457200" lvl="1" indent="0">
              <a:lnSpc>
                <a:spcPct val="100000"/>
              </a:lnSpc>
              <a:spcBef>
                <a:spcPts val="0"/>
              </a:spcBef>
              <a:spcAft>
                <a:spcPts val="1200"/>
              </a:spcAft>
              <a:buNone/>
              <a:tabLst>
                <a:tab pos="7999413" algn="r"/>
              </a:tabLst>
            </a:pPr>
            <a:r>
              <a:rPr lang="en-US" sz="1400" i="1" u="sng" dirty="0">
                <a:solidFill>
                  <a:schemeClr val="tx1">
                    <a:lumMod val="75000"/>
                    <a:lumOff val="25000"/>
                  </a:schemeClr>
                </a:solidFill>
                <a:latin typeface="Calibri" panose="020F0502020204030204" pitchFamily="34" charset="0"/>
                <a:cs typeface="Calibri" panose="020F0502020204030204" pitchFamily="34" charset="0"/>
              </a:rPr>
              <a:t>Data and projections</a:t>
            </a:r>
            <a:r>
              <a:rPr lang="en-US" sz="1400" i="1" dirty="0">
                <a:solidFill>
                  <a:schemeClr val="tx1">
                    <a:lumMod val="75000"/>
                    <a:lumOff val="25000"/>
                  </a:schemeClr>
                </a:solidFill>
                <a:latin typeface="Calibri" panose="020F0502020204030204" pitchFamily="34" charset="0"/>
                <a:cs typeface="Calibri" panose="020F0502020204030204" pitchFamily="34" charset="0"/>
              </a:rPr>
              <a:t>:  Unless otherwise noted, the data in this presentation are based on sources that are current through mid-year 2019 for broadband deployment, year-end 2018 for voice connections, and year-end 2017 for broadband connections and Internet traffic . Projections are denoted with a “P”.  In the first and third sections, projections through 2020 are USTelecom straight-line estimates based on the most recent 6-month trends. Accuracy of projections is not guaranteed and may depend on factors such as level of aggregation, technological maturity, seasonality, and adoption curves. In the second section, Internet traffic projections are provided directly by our source.</a:t>
            </a:r>
          </a:p>
          <a:p>
            <a:pPr marL="457200" lvl="1" indent="0">
              <a:lnSpc>
                <a:spcPct val="100000"/>
              </a:lnSpc>
              <a:spcBef>
                <a:spcPts val="0"/>
              </a:spcBef>
              <a:spcAft>
                <a:spcPts val="1200"/>
              </a:spcAft>
              <a:buNone/>
            </a:pPr>
            <a:r>
              <a:rPr lang="en-US" sz="1400" i="1" u="sng" dirty="0">
                <a:solidFill>
                  <a:schemeClr val="tx1">
                    <a:lumMod val="75000"/>
                    <a:lumOff val="25000"/>
                  </a:schemeClr>
                </a:solidFill>
                <a:latin typeface="Calibri" panose="020F0502020204030204" pitchFamily="34" charset="0"/>
                <a:cs typeface="Calibri" panose="020F0502020204030204" pitchFamily="34" charset="0"/>
              </a:rPr>
              <a:t>Terminology</a:t>
            </a:r>
            <a:r>
              <a:rPr lang="en-US" sz="1400" i="1" dirty="0">
                <a:solidFill>
                  <a:schemeClr val="tx1">
                    <a:lumMod val="75000"/>
                    <a:lumOff val="25000"/>
                  </a:schemeClr>
                </a:solidFill>
                <a:latin typeface="Calibri" panose="020F0502020204030204" pitchFamily="34" charset="0"/>
                <a:cs typeface="Calibri" panose="020F0502020204030204" pitchFamily="34" charset="0"/>
              </a:rPr>
              <a:t>: As used in this presentation, broadband includes fixed and mobile services. Mobile broadband is provided over cellular wireless networks. Wired broadband is a subset of fixed broadband and predominantly includes services using fiber, DSL, and cable technologies. Fixed broadband includes wired broadband plus fixed wireless and, sometimes, satellite. The broadband deployment data below exclude satellite from fixed broadband while the broadband connections data include satellite in fixed broadband.</a:t>
            </a:r>
          </a:p>
          <a:p>
            <a:pPr marL="457200" lvl="1" indent="0">
              <a:lnSpc>
                <a:spcPct val="100000"/>
              </a:lnSpc>
              <a:spcBef>
                <a:spcPts val="0"/>
              </a:spcBef>
              <a:spcAft>
                <a:spcPts val="1200"/>
              </a:spcAft>
              <a:buNone/>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72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Additional USTelecom Research Resources</a:t>
            </a:r>
          </a:p>
        </p:txBody>
      </p:sp>
      <p:sp>
        <p:nvSpPr>
          <p:cNvPr id="3" name="Content Placeholder 2"/>
          <p:cNvSpPr>
            <a:spLocks noGrp="1"/>
          </p:cNvSpPr>
          <p:nvPr>
            <p:ph idx="1"/>
          </p:nvPr>
        </p:nvSpPr>
        <p:spPr/>
        <p:txBody>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USTelecom Research Brief: </a:t>
            </a:r>
            <a:r>
              <a:rPr lang="en-US" i="1" dirty="0">
                <a:solidFill>
                  <a:schemeClr val="tx1">
                    <a:lumMod val="75000"/>
                    <a:lumOff val="25000"/>
                  </a:schemeClr>
                </a:solidFill>
                <a:latin typeface="Calibri" panose="020F0502020204030204" pitchFamily="34" charset="0"/>
                <a:cs typeface="Calibri" panose="020F0502020204030204" pitchFamily="34" charset="0"/>
                <a:hlinkClick r:id="rId2"/>
              </a:rPr>
              <a:t>U.S. Broadband Availability Mid-Year 2018 </a:t>
            </a:r>
            <a:r>
              <a:rPr lang="en-US" i="1" dirty="0">
                <a:solidFill>
                  <a:schemeClr val="tx1">
                    <a:lumMod val="75000"/>
                    <a:lumOff val="25000"/>
                  </a:schemeClr>
                </a:solidFill>
                <a:latin typeface="Calibri" panose="020F0502020204030204" pitchFamily="34" charset="0"/>
                <a:cs typeface="Calibri" panose="020F0502020204030204" pitchFamily="34" charset="0"/>
              </a:rPr>
              <a:t/>
            </a:r>
            <a:br>
              <a:rPr lang="en-US" i="1" dirty="0">
                <a:solidFill>
                  <a:schemeClr val="tx1">
                    <a:lumMod val="75000"/>
                    <a:lumOff val="25000"/>
                  </a:schemeClr>
                </a:solidFill>
                <a:latin typeface="Calibri" panose="020F0502020204030204" pitchFamily="34" charset="0"/>
                <a:cs typeface="Calibri" panose="020F0502020204030204" pitchFamily="34" charset="0"/>
              </a:rPr>
            </a:br>
            <a:r>
              <a:rPr lang="en-US" dirty="0">
                <a:solidFill>
                  <a:schemeClr val="tx1">
                    <a:lumMod val="75000"/>
                    <a:lumOff val="25000"/>
                  </a:schemeClr>
                </a:solidFill>
                <a:latin typeface="Calibri" panose="020F0502020204030204" pitchFamily="34" charset="0"/>
                <a:cs typeface="Calibri" panose="020F0502020204030204" pitchFamily="34" charset="0"/>
              </a:rPr>
              <a:t>(November 14, 2019)</a:t>
            </a:r>
          </a:p>
          <a:p>
            <a:r>
              <a:rPr lang="en-US" dirty="0">
                <a:solidFill>
                  <a:schemeClr val="tx1">
                    <a:lumMod val="75000"/>
                    <a:lumOff val="25000"/>
                  </a:schemeClr>
                </a:solidFill>
                <a:latin typeface="Calibri" panose="020F0502020204030204" pitchFamily="34" charset="0"/>
                <a:cs typeface="Calibri" panose="020F0502020204030204" pitchFamily="34" charset="0"/>
              </a:rPr>
              <a:t>USTelecom Research Brief: </a:t>
            </a:r>
            <a:r>
              <a:rPr lang="en-US" i="1" dirty="0">
                <a:solidFill>
                  <a:schemeClr val="tx1">
                    <a:lumMod val="75000"/>
                    <a:lumOff val="25000"/>
                  </a:schemeClr>
                </a:solidFill>
                <a:latin typeface="Calibri" panose="020F0502020204030204" pitchFamily="34" charset="0"/>
                <a:cs typeface="Calibri" panose="020F0502020204030204" pitchFamily="34" charset="0"/>
                <a:hlinkClick r:id="rId3"/>
              </a:rPr>
              <a:t>U.S. Broadband Availability Year-End 2017</a:t>
            </a:r>
            <a:r>
              <a:rPr lang="en-US" i="1" dirty="0">
                <a:solidFill>
                  <a:schemeClr val="tx1">
                    <a:lumMod val="75000"/>
                    <a:lumOff val="25000"/>
                  </a:schemeClr>
                </a:solidFill>
                <a:latin typeface="Calibri" panose="020F0502020204030204" pitchFamily="34" charset="0"/>
                <a:cs typeface="Calibri" panose="020F0502020204030204" pitchFamily="34" charset="0"/>
              </a:rPr>
              <a:t> </a:t>
            </a:r>
            <a:br>
              <a:rPr lang="en-US" i="1" dirty="0">
                <a:solidFill>
                  <a:schemeClr val="tx1">
                    <a:lumMod val="75000"/>
                    <a:lumOff val="25000"/>
                  </a:schemeClr>
                </a:solidFill>
                <a:latin typeface="Calibri" panose="020F0502020204030204" pitchFamily="34" charset="0"/>
                <a:cs typeface="Calibri" panose="020F0502020204030204" pitchFamily="34" charset="0"/>
              </a:rPr>
            </a:br>
            <a:r>
              <a:rPr lang="en-US" dirty="0">
                <a:solidFill>
                  <a:schemeClr val="tx1">
                    <a:lumMod val="75000"/>
                    <a:lumOff val="25000"/>
                  </a:schemeClr>
                </a:solidFill>
                <a:latin typeface="Calibri" panose="020F0502020204030204" pitchFamily="34" charset="0"/>
                <a:cs typeface="Calibri" panose="020F0502020204030204" pitchFamily="34" charset="0"/>
              </a:rPr>
              <a:t>(July 31, 2019)</a:t>
            </a:r>
          </a:p>
          <a:p>
            <a:r>
              <a:rPr lang="en-US" dirty="0">
                <a:solidFill>
                  <a:schemeClr val="tx1">
                    <a:lumMod val="75000"/>
                    <a:lumOff val="25000"/>
                  </a:schemeClr>
                </a:solidFill>
                <a:latin typeface="Calibri" panose="020F0502020204030204" pitchFamily="34" charset="0"/>
                <a:cs typeface="Calibri" panose="020F0502020204030204" pitchFamily="34" charset="0"/>
              </a:rPr>
              <a:t>USTelecom Research Brief: </a:t>
            </a:r>
            <a:r>
              <a:rPr lang="en-US" i="1" dirty="0">
                <a:solidFill>
                  <a:schemeClr val="tx1">
                    <a:lumMod val="75000"/>
                    <a:lumOff val="25000"/>
                  </a:schemeClr>
                </a:solidFill>
                <a:latin typeface="Calibri" panose="020F0502020204030204" pitchFamily="34" charset="0"/>
                <a:cs typeface="Calibri" panose="020F0502020204030204" pitchFamily="34" charset="0"/>
                <a:hlinkClick r:id="rId4"/>
              </a:rPr>
              <a:t>Broadband Investment 2018</a:t>
            </a:r>
            <a:r>
              <a:rPr lang="en-US" i="1" dirty="0">
                <a:solidFill>
                  <a:schemeClr val="tx1">
                    <a:lumMod val="75000"/>
                    <a:lumOff val="25000"/>
                  </a:schemeClr>
                </a:solidFill>
                <a:latin typeface="Calibri" panose="020F0502020204030204" pitchFamily="34" charset="0"/>
                <a:cs typeface="Calibri" panose="020F0502020204030204" pitchFamily="34" charset="0"/>
              </a:rPr>
              <a:t/>
            </a:r>
            <a:br>
              <a:rPr lang="en-US" i="1" dirty="0">
                <a:solidFill>
                  <a:schemeClr val="tx1">
                    <a:lumMod val="75000"/>
                    <a:lumOff val="25000"/>
                  </a:schemeClr>
                </a:solidFill>
                <a:latin typeface="Calibri" panose="020F0502020204030204" pitchFamily="34" charset="0"/>
                <a:cs typeface="Calibri" panose="020F0502020204030204" pitchFamily="34" charset="0"/>
              </a:rPr>
            </a:br>
            <a:r>
              <a:rPr lang="en-US" dirty="0">
                <a:solidFill>
                  <a:schemeClr val="tx1">
                    <a:lumMod val="75000"/>
                    <a:lumOff val="25000"/>
                  </a:schemeClr>
                </a:solidFill>
                <a:latin typeface="Calibri" panose="020F0502020204030204" pitchFamily="34" charset="0"/>
                <a:cs typeface="Calibri" panose="020F0502020204030204" pitchFamily="34" charset="0"/>
              </a:rPr>
              <a:t>(July 31, 2019)</a:t>
            </a:r>
          </a:p>
          <a:p>
            <a:r>
              <a:rPr lang="en-US" dirty="0">
                <a:solidFill>
                  <a:schemeClr val="tx1">
                    <a:lumMod val="75000"/>
                    <a:lumOff val="25000"/>
                  </a:schemeClr>
                </a:solidFill>
                <a:latin typeface="Calibri" panose="020F0502020204030204" pitchFamily="34" charset="0"/>
                <a:cs typeface="Calibri" panose="020F0502020204030204" pitchFamily="34" charset="0"/>
              </a:rPr>
              <a:t>USTelecom Research Brief: </a:t>
            </a:r>
            <a:r>
              <a:rPr lang="en-US" i="1" dirty="0">
                <a:solidFill>
                  <a:schemeClr val="tx1">
                    <a:lumMod val="75000"/>
                    <a:lumOff val="25000"/>
                  </a:schemeClr>
                </a:solidFill>
                <a:latin typeface="Calibri" panose="020F0502020204030204" pitchFamily="34" charset="0"/>
                <a:cs typeface="Calibri" panose="020F0502020204030204" pitchFamily="34" charset="0"/>
                <a:hlinkClick r:id="rId5"/>
              </a:rPr>
              <a:t>U.S. Internet Usage and Global Leadership Are Expanding </a:t>
            </a:r>
            <a:r>
              <a:rPr lang="en-US" dirty="0">
                <a:solidFill>
                  <a:schemeClr val="tx1">
                    <a:lumMod val="75000"/>
                    <a:lumOff val="25000"/>
                  </a:schemeClr>
                </a:solidFill>
                <a:latin typeface="Calibri" panose="020F0502020204030204" pitchFamily="34" charset="0"/>
                <a:cs typeface="Calibri" panose="020F0502020204030204" pitchFamily="34" charset="0"/>
              </a:rPr>
              <a:t>(November 27, 2017)</a:t>
            </a:r>
            <a:endParaRPr lang="en-US" i="1" dirty="0">
              <a:solidFill>
                <a:schemeClr val="tx1">
                  <a:lumMod val="75000"/>
                  <a:lumOff val="25000"/>
                </a:schemeClr>
              </a:solidFill>
              <a:latin typeface="Calibri" panose="020F0502020204030204" pitchFamily="34" charset="0"/>
              <a:cs typeface="Calibri" panose="020F0502020204030204" pitchFamily="34" charset="0"/>
            </a:endParaRPr>
          </a:p>
          <a:p>
            <a:r>
              <a:rPr lang="en-US" dirty="0">
                <a:solidFill>
                  <a:schemeClr val="tx1">
                    <a:lumMod val="75000"/>
                    <a:lumOff val="25000"/>
                  </a:schemeClr>
                </a:solidFill>
                <a:latin typeface="Calibri" panose="020F0502020204030204" pitchFamily="34" charset="0"/>
                <a:cs typeface="Calibri" panose="020F0502020204030204" pitchFamily="34" charset="0"/>
              </a:rPr>
              <a:t>Tony Clark and Monica Martinez:  </a:t>
            </a:r>
            <a:r>
              <a:rPr lang="en-US" i="1" dirty="0">
                <a:solidFill>
                  <a:schemeClr val="tx1">
                    <a:lumMod val="75000"/>
                    <a:lumOff val="25000"/>
                  </a:schemeClr>
                </a:solidFill>
                <a:latin typeface="Calibri" panose="020F0502020204030204" pitchFamily="34" charset="0"/>
                <a:cs typeface="Calibri" panose="020F0502020204030204" pitchFamily="34" charset="0"/>
                <a:hlinkClick r:id="rId6"/>
              </a:rPr>
              <a:t>Redefining Legacy Obligations: The More Things Change, the More Things Need to Change</a:t>
            </a:r>
            <a:r>
              <a:rPr lang="en-US" i="1" dirty="0">
                <a:solidFill>
                  <a:schemeClr val="tx1">
                    <a:lumMod val="75000"/>
                    <a:lumOff val="25000"/>
                  </a:schemeClr>
                </a:solidFill>
                <a:latin typeface="Calibri" panose="020F0502020204030204" pitchFamily="34" charset="0"/>
                <a:cs typeface="Calibri" panose="020F0502020204030204" pitchFamily="34" charset="0"/>
              </a:rPr>
              <a:t>  </a:t>
            </a:r>
            <a:r>
              <a:rPr lang="en-US" dirty="0">
                <a:solidFill>
                  <a:schemeClr val="tx1">
                    <a:lumMod val="75000"/>
                    <a:lumOff val="25000"/>
                  </a:schemeClr>
                </a:solidFill>
                <a:latin typeface="Calibri" panose="020F0502020204030204" pitchFamily="34" charset="0"/>
                <a:cs typeface="Calibri" panose="020F0502020204030204" pitchFamily="34" charset="0"/>
              </a:rPr>
              <a:t>(September 20, 2019)</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66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966"/>
            <a:ext cx="9144000" cy="1016633"/>
          </a:xfrm>
        </p:spPr>
        <p:txBody>
          <a:bodyPr>
            <a:normAutofit/>
          </a:bodyPr>
          <a:lstStyle/>
          <a:p>
            <a:r>
              <a:rPr lang="en-US" dirty="0">
                <a:solidFill>
                  <a:srgbClr val="3A639E"/>
                </a:solidFill>
                <a:latin typeface="Calibri" panose="020F0502020204030204" pitchFamily="34" charset="0"/>
                <a:cs typeface="Calibri" panose="020F0502020204030204" pitchFamily="34" charset="0"/>
              </a:rPr>
              <a:t>Competitive Network Infrastructure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Is Widely Available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5</a:t>
            </a:fld>
            <a:endParaRPr lang="en-US" dirty="0"/>
          </a:p>
        </p:txBody>
      </p:sp>
      <p:sp>
        <p:nvSpPr>
          <p:cNvPr id="5" name="TextBox 4"/>
          <p:cNvSpPr txBox="1"/>
          <p:nvPr/>
        </p:nvSpPr>
        <p:spPr>
          <a:xfrm>
            <a:off x="1165194" y="5158484"/>
            <a:ext cx="6813611" cy="738664"/>
          </a:xfrm>
          <a:prstGeom prst="rect">
            <a:avLst/>
          </a:prstGeom>
          <a:noFill/>
        </p:spPr>
        <p:txBody>
          <a:bodyPr wrap="square" rtlCol="0">
            <a:spAutoFit/>
          </a:bodyPr>
          <a:lstStyle/>
          <a:p>
            <a:r>
              <a:rPr lang="en-US" sz="1400" i="1" dirty="0">
                <a:solidFill>
                  <a:srgbClr val="7030A0"/>
                </a:solidFill>
                <a:latin typeface="Calibri" panose="020F0502020204030204" pitchFamily="34" charset="0"/>
                <a:cs typeface="Calibri" panose="020F0502020204030204" pitchFamily="34" charset="0"/>
              </a:rPr>
              <a:t>This chart focuses narrowly on wired broadband competition for comparison with historical wired broadband data on page 17.  Fixed broadband, which includes fixed wireless services, is shown on page 12 and has even greater competitive overlap among technologies.</a:t>
            </a:r>
          </a:p>
        </p:txBody>
      </p:sp>
      <p:pic>
        <p:nvPicPr>
          <p:cNvPr id="2" name="Picture 1">
            <a:extLst>
              <a:ext uri="{FF2B5EF4-FFF2-40B4-BE49-F238E27FC236}">
                <a16:creationId xmlns:a16="http://schemas.microsoft.com/office/drawing/2014/main" id="{481E0043-10D8-408B-8B00-8D6088E9EDC6}"/>
              </a:ext>
            </a:extLst>
          </p:cNvPr>
          <p:cNvPicPr>
            <a:picLocks noChangeAspect="1"/>
          </p:cNvPicPr>
          <p:nvPr/>
        </p:nvPicPr>
        <p:blipFill>
          <a:blip r:embed="rId2"/>
          <a:stretch>
            <a:fillRect/>
          </a:stretch>
        </p:blipFill>
        <p:spPr>
          <a:xfrm>
            <a:off x="2441722" y="1567987"/>
            <a:ext cx="4260555" cy="3379856"/>
          </a:xfrm>
          <a:prstGeom prst="rect">
            <a:avLst/>
          </a:prstGeom>
          <a:ln>
            <a:solidFill>
              <a:srgbClr val="4472C4"/>
            </a:solidFill>
          </a:ln>
        </p:spPr>
      </p:pic>
    </p:spTree>
    <p:extLst>
      <p:ext uri="{BB962C8B-B14F-4D97-AF65-F5344CB8AC3E}">
        <p14:creationId xmlns:p14="http://schemas.microsoft.com/office/powerpoint/2010/main" val="351378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8078"/>
            <a:ext cx="9144000" cy="1016633"/>
          </a:xfrm>
        </p:spPr>
        <p:txBody>
          <a:bodyPr>
            <a:noAutofit/>
          </a:bodyPr>
          <a:lstStyle/>
          <a:p>
            <a:r>
              <a:rPr lang="en-US" dirty="0">
                <a:solidFill>
                  <a:srgbClr val="3A639E"/>
                </a:solidFill>
                <a:latin typeface="Calibri" panose="020F0502020204030204" pitchFamily="34" charset="0"/>
                <a:cs typeface="Calibri" panose="020F0502020204030204" pitchFamily="34" charset="0"/>
              </a:rPr>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Competition at Higher Speed Tiers Is Continually</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Growing As Providers Invest in Network Upgrades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6</a:t>
            </a:fld>
            <a:endParaRPr lang="en-US" dirty="0"/>
          </a:p>
        </p:txBody>
      </p:sp>
      <p:sp>
        <p:nvSpPr>
          <p:cNvPr id="5" name="TextBox 4"/>
          <p:cNvSpPr txBox="1"/>
          <p:nvPr/>
        </p:nvSpPr>
        <p:spPr>
          <a:xfrm>
            <a:off x="765052" y="5602514"/>
            <a:ext cx="7613895" cy="523220"/>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This chart focuses narrowly on wired broadband competition due to historical data limitations.  </a:t>
            </a:r>
          </a:p>
          <a:p>
            <a:pPr algn="ctr"/>
            <a:r>
              <a:rPr lang="en-US" sz="1400" i="1" dirty="0">
                <a:solidFill>
                  <a:srgbClr val="7030A0"/>
                </a:solidFill>
                <a:latin typeface="Calibri" panose="020F0502020204030204" pitchFamily="34" charset="0"/>
                <a:cs typeface="Calibri" panose="020F0502020204030204" pitchFamily="34" charset="0"/>
              </a:rPr>
              <a:t>Fixed broadband, which includes fixed wireless services, would show even greater competitive overlap.</a:t>
            </a:r>
          </a:p>
        </p:txBody>
      </p:sp>
      <p:pic>
        <p:nvPicPr>
          <p:cNvPr id="3" name="Picture 2"/>
          <p:cNvPicPr>
            <a:picLocks noChangeAspect="1"/>
          </p:cNvPicPr>
          <p:nvPr/>
        </p:nvPicPr>
        <p:blipFill>
          <a:blip r:embed="rId2"/>
          <a:stretch>
            <a:fillRect/>
          </a:stretch>
        </p:blipFill>
        <p:spPr>
          <a:xfrm>
            <a:off x="1413246" y="1485639"/>
            <a:ext cx="6317506" cy="3925947"/>
          </a:xfrm>
          <a:prstGeom prst="rect">
            <a:avLst/>
          </a:prstGeom>
          <a:ln>
            <a:solidFill>
              <a:srgbClr val="4472C4"/>
            </a:solidFill>
          </a:ln>
        </p:spPr>
      </p:pic>
    </p:spTree>
    <p:extLst>
      <p:ext uri="{BB962C8B-B14F-4D97-AF65-F5344CB8AC3E}">
        <p14:creationId xmlns:p14="http://schemas.microsoft.com/office/powerpoint/2010/main" val="285203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Broadband Providers Have Invested </a:t>
            </a:r>
            <a:br>
              <a:rPr lang="en-US" dirty="0">
                <a:solidFill>
                  <a:srgbClr val="3A639E"/>
                </a:solidFill>
                <a:latin typeface="Calibri" panose="020F0502020204030204" pitchFamily="34" charset="0"/>
                <a:cs typeface="Calibri" panose="020F0502020204030204" pitchFamily="34" charset="0"/>
              </a:rPr>
            </a:br>
            <a:r>
              <a:rPr lang="en-US" dirty="0">
                <a:solidFill>
                  <a:srgbClr val="3A639E"/>
                </a:solidFill>
                <a:latin typeface="Calibri" panose="020F0502020204030204" pitchFamily="34" charset="0"/>
                <a:cs typeface="Calibri" panose="020F0502020204030204" pitchFamily="34" charset="0"/>
              </a:rPr>
              <a:t>More Than $1.7 Trillion in Capital since 1996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7</a:t>
            </a:fld>
            <a:endParaRPr lang="en-US" dirty="0"/>
          </a:p>
        </p:txBody>
      </p:sp>
      <p:sp>
        <p:nvSpPr>
          <p:cNvPr id="5" name="TextBox 4"/>
          <p:cNvSpPr txBox="1"/>
          <p:nvPr/>
        </p:nvSpPr>
        <p:spPr>
          <a:xfrm>
            <a:off x="1047465" y="5576340"/>
            <a:ext cx="7049069" cy="307777"/>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Data includes wireline, wireless, and cable providers.</a:t>
            </a:r>
          </a:p>
        </p:txBody>
      </p:sp>
      <p:pic>
        <p:nvPicPr>
          <p:cNvPr id="8" name="Picture 7"/>
          <p:cNvPicPr>
            <a:picLocks noChangeAspect="1"/>
          </p:cNvPicPr>
          <p:nvPr/>
        </p:nvPicPr>
        <p:blipFill>
          <a:blip r:embed="rId2"/>
          <a:stretch>
            <a:fillRect/>
          </a:stretch>
        </p:blipFill>
        <p:spPr>
          <a:xfrm>
            <a:off x="1689609" y="1636123"/>
            <a:ext cx="5764782" cy="3765633"/>
          </a:xfrm>
          <a:prstGeom prst="rect">
            <a:avLst/>
          </a:prstGeom>
          <a:ln>
            <a:solidFill>
              <a:srgbClr val="4472C4"/>
            </a:solidFill>
          </a:ln>
        </p:spPr>
      </p:pic>
    </p:spTree>
    <p:extLst>
      <p:ext uri="{BB962C8B-B14F-4D97-AF65-F5344CB8AC3E}">
        <p14:creationId xmlns:p14="http://schemas.microsoft.com/office/powerpoint/2010/main" val="8876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Network Investment by Competitive Providers Has Brought Near-Nationwide Deployment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8</a:t>
            </a:fld>
            <a:endParaRPr lang="en-US" dirty="0"/>
          </a:p>
        </p:txBody>
      </p:sp>
      <p:sp>
        <p:nvSpPr>
          <p:cNvPr id="5" name="TextBox 4"/>
          <p:cNvSpPr txBox="1"/>
          <p:nvPr/>
        </p:nvSpPr>
        <p:spPr>
          <a:xfrm>
            <a:off x="1457046" y="5292207"/>
            <a:ext cx="6229905" cy="523220"/>
          </a:xfrm>
          <a:prstGeom prst="rect">
            <a:avLst/>
          </a:prstGeom>
          <a:noFill/>
        </p:spPr>
        <p:txBody>
          <a:bodyPr wrap="square" rtlCol="0">
            <a:spAutoFit/>
          </a:bodyPr>
          <a:lstStyle/>
          <a:p>
            <a:r>
              <a:rPr lang="en-US" sz="1400" i="1" dirty="0">
                <a:solidFill>
                  <a:srgbClr val="7030A0"/>
                </a:solidFill>
                <a:latin typeface="Calibri" panose="020F0502020204030204" pitchFamily="34" charset="0"/>
                <a:cs typeface="Calibri" panose="020F0502020204030204" pitchFamily="34" charset="0"/>
              </a:rPr>
              <a:t>Fixed broadband includes wired broadband and fixed wireless services, but excludes satellite. Wired broadband, excluding fixed wireless, is shown on page 6.</a:t>
            </a:r>
          </a:p>
        </p:txBody>
      </p:sp>
      <p:pic>
        <p:nvPicPr>
          <p:cNvPr id="2" name="Picture 1">
            <a:extLst>
              <a:ext uri="{FF2B5EF4-FFF2-40B4-BE49-F238E27FC236}">
                <a16:creationId xmlns:a16="http://schemas.microsoft.com/office/drawing/2014/main" id="{53062B37-2B29-4421-9B15-BD974656A75A}"/>
              </a:ext>
            </a:extLst>
          </p:cNvPr>
          <p:cNvPicPr>
            <a:picLocks noChangeAspect="1"/>
          </p:cNvPicPr>
          <p:nvPr/>
        </p:nvPicPr>
        <p:blipFill>
          <a:blip r:embed="rId2"/>
          <a:stretch>
            <a:fillRect/>
          </a:stretch>
        </p:blipFill>
        <p:spPr>
          <a:xfrm>
            <a:off x="627866" y="1707452"/>
            <a:ext cx="7888263" cy="3248902"/>
          </a:xfrm>
          <a:prstGeom prst="rect">
            <a:avLst/>
          </a:prstGeom>
          <a:ln>
            <a:solidFill>
              <a:srgbClr val="4472C4"/>
            </a:solidFill>
          </a:ln>
        </p:spPr>
      </p:pic>
    </p:spTree>
    <p:extLst>
      <p:ext uri="{BB962C8B-B14F-4D97-AF65-F5344CB8AC3E}">
        <p14:creationId xmlns:p14="http://schemas.microsoft.com/office/powerpoint/2010/main" val="168799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A639E"/>
                </a:solidFill>
                <a:latin typeface="Calibri" panose="020F0502020204030204" pitchFamily="34" charset="0"/>
                <a:cs typeface="Calibri" panose="020F0502020204030204" pitchFamily="34" charset="0"/>
              </a:rPr>
              <a:t>U.S. Invests More in Broadband than Most Industrialized Nations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2467CD-B1EF-BC4A-8B92-0C72046AC2DC}" type="slidenum">
              <a:rPr lang="en-US" smtClean="0"/>
              <a:pPr/>
              <a:t>9</a:t>
            </a:fld>
            <a:endParaRPr lang="en-US" dirty="0"/>
          </a:p>
        </p:txBody>
      </p:sp>
      <p:pic>
        <p:nvPicPr>
          <p:cNvPr id="2" name="Picture 1"/>
          <p:cNvPicPr>
            <a:picLocks noChangeAspect="1"/>
          </p:cNvPicPr>
          <p:nvPr/>
        </p:nvPicPr>
        <p:blipFill>
          <a:blip r:embed="rId2"/>
          <a:stretch>
            <a:fillRect/>
          </a:stretch>
        </p:blipFill>
        <p:spPr>
          <a:xfrm>
            <a:off x="921937" y="1595153"/>
            <a:ext cx="7300126" cy="4117400"/>
          </a:xfrm>
          <a:prstGeom prst="rect">
            <a:avLst/>
          </a:prstGeom>
          <a:ln>
            <a:solidFill>
              <a:srgbClr val="154DB6"/>
            </a:solidFill>
          </a:ln>
        </p:spPr>
      </p:pic>
    </p:spTree>
    <p:extLst>
      <p:ext uri="{BB962C8B-B14F-4D97-AF65-F5344CB8AC3E}">
        <p14:creationId xmlns:p14="http://schemas.microsoft.com/office/powerpoint/2010/main" val="1490667336"/>
      </p:ext>
    </p:extLst>
  </p:cSld>
  <p:clrMapOvr>
    <a:masterClrMapping/>
  </p:clrMapOvr>
</p:sld>
</file>

<file path=ppt/theme/theme1.xml><?xml version="1.0" encoding="utf-8"?>
<a:theme xmlns:a="http://schemas.openxmlformats.org/drawingml/2006/main" name="1_Light Master-no logo foo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Telecom WHITE background STANDARD" id="{504F7634-9E50-4D99-92F9-FB013925F4EE}" vid="{A4534982-0191-4C06-86E3-3A3CEE4724C5}"/>
    </a:ext>
  </a:extLst>
</a:theme>
</file>

<file path=ppt/theme/theme2.xml><?xml version="1.0" encoding="utf-8"?>
<a:theme xmlns:a="http://schemas.openxmlformats.org/drawingml/2006/main" name="2_Dark Master-no logo foo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Telecom WHITE background STANDARD" id="{504F7634-9E50-4D99-92F9-FB013925F4EE}" vid="{2220F562-BC78-48C9-810F-83C710FA3F77}"/>
    </a:ext>
  </a:extLst>
</a:theme>
</file>

<file path=ppt/theme/theme3.xml><?xml version="1.0" encoding="utf-8"?>
<a:theme xmlns:a="http://schemas.openxmlformats.org/drawingml/2006/main" name="3_Light Master_logo foo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Telecom WHITE background STANDARD" id="{504F7634-9E50-4D99-92F9-FB013925F4EE}" vid="{04DAF730-0B51-4267-9010-043282AE096E}"/>
    </a:ext>
  </a:extLst>
</a:theme>
</file>

<file path=ppt/theme/theme4.xml><?xml version="1.0" encoding="utf-8"?>
<a:theme xmlns:a="http://schemas.openxmlformats.org/drawingml/2006/main" name="4_Dark Master-logo foo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Telecom WHITE background STANDARD" id="{504F7634-9E50-4D99-92F9-FB013925F4EE}" vid="{C6C6C5C3-1E0D-4EF6-82D0-E34DB602ED2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E2FC07060E8F4FA74229484D1833AC" ma:contentTypeVersion="11" ma:contentTypeDescription="Create a new document." ma:contentTypeScope="" ma:versionID="93b1d3779cc16dff8b735d999c366ccd">
  <xsd:schema xmlns:xsd="http://www.w3.org/2001/XMLSchema" xmlns:xs="http://www.w3.org/2001/XMLSchema" xmlns:p="http://schemas.microsoft.com/office/2006/metadata/properties" xmlns:ns3="7a23d17d-4d29-442f-b37a-15896b1410bb" xmlns:ns4="d5c741b5-1e35-479b-9018-a75900171e84" targetNamespace="http://schemas.microsoft.com/office/2006/metadata/properties" ma:root="true" ma:fieldsID="d0595425136b28ec73775add0260e6df" ns3:_="" ns4:_="">
    <xsd:import namespace="7a23d17d-4d29-442f-b37a-15896b1410bb"/>
    <xsd:import namespace="d5c741b5-1e35-479b-9018-a75900171e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3d17d-4d29-442f-b37a-15896b141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c741b5-1e35-479b-9018-a75900171e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70C83-696B-4476-A3D3-767CF10A6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23d17d-4d29-442f-b37a-15896b1410bb"/>
    <ds:schemaRef ds:uri="d5c741b5-1e35-479b-9018-a75900171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332DA-7C58-4F46-BBA5-09121F48843A}">
  <ds:schemaRefs>
    <ds:schemaRef ds:uri="d5c741b5-1e35-479b-9018-a75900171e84"/>
    <ds:schemaRef ds:uri="http://purl.org/dc/elements/1.1/"/>
    <ds:schemaRef ds:uri="http://schemas.microsoft.com/office/2006/metadata/properties"/>
    <ds:schemaRef ds:uri="7a23d17d-4d29-442f-b37a-15896b1410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160EBBB-8092-4C2C-BCF2-A04F00D10B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USTelecom WHITE background STANDARD</Template>
  <TotalTime>35593</TotalTime>
  <Words>1517</Words>
  <Application>Microsoft Office PowerPoint</Application>
  <PresentationFormat>On-screen Show (4:3)</PresentationFormat>
  <Paragraphs>97</Paragraphs>
  <Slides>41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41</vt:i4>
      </vt:variant>
    </vt:vector>
  </HeadingPairs>
  <TitlesOfParts>
    <vt:vector size="49" baseType="lpstr">
      <vt:lpstr>Arial</vt:lpstr>
      <vt:lpstr>Calibri</vt:lpstr>
      <vt:lpstr>Calibri Light</vt:lpstr>
      <vt:lpstr>Helvetica</vt:lpstr>
      <vt:lpstr>1_Light Master-no logo footer</vt:lpstr>
      <vt:lpstr>2_Dark Master-no logo footer</vt:lpstr>
      <vt:lpstr>3_Light Master_logo footer</vt:lpstr>
      <vt:lpstr>4_Dark Master-logo footer</vt:lpstr>
      <vt:lpstr>PowerPoint Presentation</vt:lpstr>
      <vt:lpstr> Contents and Summary</vt:lpstr>
      <vt:lpstr>PowerPoint Presentation</vt:lpstr>
      <vt:lpstr>Broadband Has Been a Competitive  Industry from Its Inception</vt:lpstr>
      <vt:lpstr>Competitive Network Infrastructure  Is Widely Available</vt:lpstr>
      <vt:lpstr> Competition at Higher Speed Tiers Is Continually Growing As Providers Invest in Network Upgrades </vt:lpstr>
      <vt:lpstr>Broadband Providers Have Invested  More Than $1.7 Trillion in Capital since 1996</vt:lpstr>
      <vt:lpstr>Network Investment by Competitive Providers Has Brought Near-Nationwide Deployment</vt:lpstr>
      <vt:lpstr>U.S. Invests More in Broadband than Most Industrialized Nations</vt:lpstr>
      <vt:lpstr>U.S. Invests More per Capita in Broadband than Europe</vt:lpstr>
      <vt:lpstr>U.S. Investment in Facilities-Based Competition Has Yielded More Real Competitive Choice than Europe</vt:lpstr>
      <vt:lpstr>Investment Has Enabled Widespread and Ongoing Broadband Adoption</vt:lpstr>
      <vt:lpstr>Fixed Broadband Is Still Outpacing Household Growth and Approaching 85 Percent Penetration</vt:lpstr>
      <vt:lpstr>Mobile Broadband is Growing Rapidly</vt:lpstr>
      <vt:lpstr>Providers Are Deploying Networks Capable of  Providing Higher Speeds</vt:lpstr>
      <vt:lpstr>Consumers Are Choosing Services  with Higher Speeds</vt:lpstr>
      <vt:lpstr>Broadband Gaps Remain in High-Cost Rural Areas</vt:lpstr>
      <vt:lpstr>Fixed Wireless Eliminates Some Rural Coverage Gaps</vt:lpstr>
      <vt:lpstr>Federal Universal Service Programs Are Connecting  Millions of Rural Americans to Broadband</vt:lpstr>
      <vt:lpstr>Rural Broadband Gaps Are Narrowing Due to Private Investment and Government Support</vt:lpstr>
      <vt:lpstr>Broadband Capex Fell in 2015 and Resumed Growth in 2017 with Return to Light Touch Regulation</vt:lpstr>
      <vt:lpstr>PowerPoint Presentation</vt:lpstr>
      <vt:lpstr>Internet Protocol Traffic Continues Rapid Growth</vt:lpstr>
      <vt:lpstr>Video is the Largest Driver of IP Traffic </vt:lpstr>
      <vt:lpstr>Downstream Traffic Represents a  Large and Growing Share of Traffic</vt:lpstr>
      <vt:lpstr> Mobile and Wi-Fi Are Growing but  Fixed Networks Remain Essential for All Traffic</vt:lpstr>
      <vt:lpstr>The U.S. Is a Global Leader in IP Traffic</vt:lpstr>
      <vt:lpstr>North America Leads the World in IP Traffic per Capita</vt:lpstr>
      <vt:lpstr>North America Leads the World in IP Traffic per User</vt:lpstr>
      <vt:lpstr>The U.S. Leads Other Industrialized Nations in  IP Traffic per Capita</vt:lpstr>
      <vt:lpstr>The U.S. Has Surpassed Former Leader South Korea  and Now Leads the World in Internet Traffic per User</vt:lpstr>
      <vt:lpstr>PowerPoint Presentation</vt:lpstr>
      <vt:lpstr>Even as the Economy Grows, Wired Voice Is Declining  As a Result of Competition and Technological Change </vt:lpstr>
      <vt:lpstr>Legacy Landline Voice Connections Are In Steep Decline</vt:lpstr>
      <vt:lpstr>Wired Voice Customers Are Leaving Legacy Landlines for Competitive and Internet-Based Alternatives</vt:lpstr>
      <vt:lpstr>Non-ILECs Surpassed ILECs in Wired Voice  Nearly Five Years Ago</vt:lpstr>
      <vt:lpstr>Nearly Four-Fifths of  U.S. Voice Connections Are Wireless</vt:lpstr>
      <vt:lpstr>Non-ILECs Have Surpassed ILECs in Wired Voice  Even When Attributing Wholesale Lines to the ILEC</vt:lpstr>
      <vt:lpstr>The Vast Majority of U.S. Households Have Moved  from Legacy Landlines to Wireless or IP Voice</vt:lpstr>
      <vt:lpstr>Notes on Data and Sources</vt:lpstr>
      <vt:lpstr>Additional USTelecom Research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LOREM IPSUM DOLOR SIT</dc:title>
  <dc:creator>Patrick S. Brogan</dc:creator>
  <cp:lastModifiedBy>Michael Saperstein</cp:lastModifiedBy>
  <cp:revision>452</cp:revision>
  <cp:lastPrinted>2018-02-05T18:36:41Z</cp:lastPrinted>
  <dcterms:created xsi:type="dcterms:W3CDTF">2018-02-01T16:18:49Z</dcterms:created>
  <dcterms:modified xsi:type="dcterms:W3CDTF">2020-06-11T19:14:03Z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0x010100B1E2FC07060E8F4FA74229484D1833AC</vt:lpwstr>
  </property>
</Properties>
</file>