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7" r:id="rId2"/>
  </p:sldMasterIdLst>
  <p:notesMasterIdLst>
    <p:notesMasterId r:id="rId30"/>
  </p:notesMasterIdLst>
  <p:handoutMasterIdLst>
    <p:handoutMasterId r:id="rId31"/>
  </p:handoutMasterIdLst>
  <p:sldIdLst>
    <p:sldId id="490" r:id="rId3"/>
    <p:sldId id="485" r:id="rId4"/>
    <p:sldId id="432" r:id="rId5"/>
    <p:sldId id="433" r:id="rId6"/>
    <p:sldId id="435" r:id="rId7"/>
    <p:sldId id="141168670" r:id="rId8"/>
    <p:sldId id="141168667" r:id="rId9"/>
    <p:sldId id="141168669" r:id="rId10"/>
    <p:sldId id="141168665" r:id="rId11"/>
    <p:sldId id="437" r:id="rId12"/>
    <p:sldId id="141168666" r:id="rId13"/>
    <p:sldId id="438" r:id="rId14"/>
    <p:sldId id="439" r:id="rId15"/>
    <p:sldId id="256" r:id="rId16"/>
    <p:sldId id="492" r:id="rId17"/>
    <p:sldId id="257" r:id="rId18"/>
    <p:sldId id="493" r:id="rId19"/>
    <p:sldId id="258" r:id="rId20"/>
    <p:sldId id="491" r:id="rId21"/>
    <p:sldId id="494" r:id="rId22"/>
    <p:sldId id="259" r:id="rId23"/>
    <p:sldId id="260" r:id="rId24"/>
    <p:sldId id="475" r:id="rId25"/>
    <p:sldId id="483" r:id="rId26"/>
    <p:sldId id="262" r:id="rId27"/>
    <p:sldId id="484" r:id="rId28"/>
    <p:sldId id="385" r:id="rId29"/>
  </p:sldIdLst>
  <p:sldSz cx="12192000" cy="6858000"/>
  <p:notesSz cx="7102475" cy="9388475"/>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562" userDrawn="1">
          <p15:clr>
            <a:srgbClr val="A4A3A4"/>
          </p15:clr>
        </p15:guide>
        <p15:guide id="4" pos="5118" userDrawn="1">
          <p15:clr>
            <a:srgbClr val="A4A3A4"/>
          </p15:clr>
        </p15:guide>
        <p15:guide id="5" orient="horz" pos="1440" userDrawn="1">
          <p15:clr>
            <a:srgbClr val="A4A3A4"/>
          </p15:clr>
        </p15:guide>
        <p15:guide id="6" orient="horz"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dy, Sharon" initials="OS" lastIdx="7" clrIdx="0">
    <p:extLst>
      <p:ext uri="{19B8F6BF-5375-455C-9EA6-DF929625EA0E}">
        <p15:presenceInfo xmlns:p15="http://schemas.microsoft.com/office/powerpoint/2012/main" userId="S::soddy@iconectiv.com::dabe1cc3-f31c-4f60-a45f-cbf36355dae5" providerId="AD"/>
      </p:ext>
    </p:extLst>
  </p:cmAuthor>
  <p:cmAuthor id="2" name="Dileo, Sharon" initials="DS" lastIdx="3" clrIdx="1">
    <p:extLst>
      <p:ext uri="{19B8F6BF-5375-455C-9EA6-DF929625EA0E}">
        <p15:presenceInfo xmlns:p15="http://schemas.microsoft.com/office/powerpoint/2012/main" userId="S::sdileo@iconectiv.com::0f8cb1b2-6054-46d0-883b-dfff0bb4d2a6" providerId="AD"/>
      </p:ext>
    </p:extLst>
  </p:cmAuthor>
  <p:cmAuthor id="3" name="Thiessen, John" initials="TJ" lastIdx="6" clrIdx="2">
    <p:extLst>
      <p:ext uri="{19B8F6BF-5375-455C-9EA6-DF929625EA0E}">
        <p15:presenceInfo xmlns:p15="http://schemas.microsoft.com/office/powerpoint/2012/main" userId="S::jthiessen@iconectiv.com::786ee7b8-37e5-44cd-b68a-bab9f10eb9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AAB"/>
    <a:srgbClr val="3465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33" autoAdjust="0"/>
    <p:restoredTop sz="82993" autoAdjust="0"/>
  </p:normalViewPr>
  <p:slideViewPr>
    <p:cSldViewPr snapToGrid="0">
      <p:cViewPr varScale="1">
        <p:scale>
          <a:sx n="73" d="100"/>
          <a:sy n="73" d="100"/>
        </p:scale>
        <p:origin x="1205" y="58"/>
      </p:cViewPr>
      <p:guideLst>
        <p:guide orient="horz" pos="2160"/>
        <p:guide pos="3840"/>
        <p:guide pos="2562"/>
        <p:guide pos="5118"/>
        <p:guide orient="horz" pos="1440"/>
        <p:guide orient="horz"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78" cy="470388"/>
          </a:xfrm>
          <a:prstGeom prst="rect">
            <a:avLst/>
          </a:prstGeom>
        </p:spPr>
        <p:txBody>
          <a:bodyPr vert="horz" lIns="92684" tIns="46342" rIns="92684" bIns="46342" rtlCol="0"/>
          <a:lstStyle>
            <a:lvl1pPr algn="l">
              <a:defRPr sz="1200"/>
            </a:lvl1pPr>
          </a:lstStyle>
          <a:p>
            <a:endParaRPr lang="en-US"/>
          </a:p>
        </p:txBody>
      </p:sp>
      <p:sp>
        <p:nvSpPr>
          <p:cNvPr id="3" name="Date Placeholder 2"/>
          <p:cNvSpPr>
            <a:spLocks noGrp="1"/>
          </p:cNvSpPr>
          <p:nvPr>
            <p:ph type="dt" sz="quarter" idx="1"/>
          </p:nvPr>
        </p:nvSpPr>
        <p:spPr>
          <a:xfrm>
            <a:off x="4022584" y="0"/>
            <a:ext cx="3078278" cy="470388"/>
          </a:xfrm>
          <a:prstGeom prst="rect">
            <a:avLst/>
          </a:prstGeom>
        </p:spPr>
        <p:txBody>
          <a:bodyPr vert="horz" lIns="92684" tIns="46342" rIns="92684" bIns="46342" rtlCol="0"/>
          <a:lstStyle>
            <a:lvl1pPr algn="r">
              <a:defRPr sz="1200"/>
            </a:lvl1pPr>
          </a:lstStyle>
          <a:p>
            <a:fld id="{F1E7CBB2-8289-4EA3-BE70-97F9F617149B}" type="datetimeFigureOut">
              <a:rPr lang="en-US" smtClean="0"/>
              <a:t>5/13/2021</a:t>
            </a:fld>
            <a:endParaRPr lang="en-US"/>
          </a:p>
        </p:txBody>
      </p:sp>
      <p:sp>
        <p:nvSpPr>
          <p:cNvPr id="4" name="Footer Placeholder 3"/>
          <p:cNvSpPr>
            <a:spLocks noGrp="1"/>
          </p:cNvSpPr>
          <p:nvPr>
            <p:ph type="ftr" sz="quarter" idx="2"/>
          </p:nvPr>
        </p:nvSpPr>
        <p:spPr>
          <a:xfrm>
            <a:off x="0" y="8918089"/>
            <a:ext cx="3078278" cy="470386"/>
          </a:xfrm>
          <a:prstGeom prst="rect">
            <a:avLst/>
          </a:prstGeom>
        </p:spPr>
        <p:txBody>
          <a:bodyPr vert="horz" lIns="92684" tIns="46342" rIns="92684" bIns="46342" rtlCol="0" anchor="b"/>
          <a:lstStyle>
            <a:lvl1pPr algn="l">
              <a:defRPr sz="1200"/>
            </a:lvl1pPr>
          </a:lstStyle>
          <a:p>
            <a:endParaRPr lang="en-US"/>
          </a:p>
        </p:txBody>
      </p:sp>
      <p:sp>
        <p:nvSpPr>
          <p:cNvPr id="5" name="Slide Number Placeholder 4"/>
          <p:cNvSpPr>
            <a:spLocks noGrp="1"/>
          </p:cNvSpPr>
          <p:nvPr>
            <p:ph type="sldNum" sz="quarter" idx="3"/>
          </p:nvPr>
        </p:nvSpPr>
        <p:spPr>
          <a:xfrm>
            <a:off x="4022584" y="8918089"/>
            <a:ext cx="3078278" cy="470386"/>
          </a:xfrm>
          <a:prstGeom prst="rect">
            <a:avLst/>
          </a:prstGeom>
        </p:spPr>
        <p:txBody>
          <a:bodyPr vert="horz" lIns="92684" tIns="46342" rIns="92684" bIns="46342" rtlCol="0" anchor="b"/>
          <a:lstStyle>
            <a:lvl1pPr algn="r">
              <a:defRPr sz="1200"/>
            </a:lvl1pPr>
          </a:lstStyle>
          <a:p>
            <a:fld id="{732521F9-30B8-4C3D-B62B-D5D7C451AC96}" type="slidenum">
              <a:rPr lang="en-US" smtClean="0"/>
              <a:t>‹#›</a:t>
            </a:fld>
            <a:endParaRPr lang="en-US"/>
          </a:p>
        </p:txBody>
      </p:sp>
    </p:spTree>
    <p:extLst>
      <p:ext uri="{BB962C8B-B14F-4D97-AF65-F5344CB8AC3E}">
        <p14:creationId xmlns:p14="http://schemas.microsoft.com/office/powerpoint/2010/main" val="1628216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2" tIns="47111" rIns="94222" bIns="47111"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2" tIns="47111" rIns="94222" bIns="47111" rtlCol="0"/>
          <a:lstStyle>
            <a:lvl1pPr algn="r">
              <a:defRPr sz="1200"/>
            </a:lvl1pPr>
          </a:lstStyle>
          <a:p>
            <a:fld id="{C0A3C82F-147E-4D56-A4F2-75D09850B8E8}" type="datetimeFigureOut">
              <a:rPr lang="en-US" smtClean="0"/>
              <a:t>5/13/2021</a:t>
            </a:fld>
            <a:endParaRPr lang="en-US" dirty="0"/>
          </a:p>
        </p:txBody>
      </p:sp>
      <p:sp>
        <p:nvSpPr>
          <p:cNvPr id="4" name="Slide Image Placeholder 3"/>
          <p:cNvSpPr>
            <a:spLocks noGrp="1" noRot="1" noChangeAspect="1"/>
          </p:cNvSpPr>
          <p:nvPr>
            <p:ph type="sldImg" idx="2"/>
          </p:nvPr>
        </p:nvSpPr>
        <p:spPr>
          <a:xfrm>
            <a:off x="733425" y="1173163"/>
            <a:ext cx="5635625" cy="3170237"/>
          </a:xfrm>
          <a:prstGeom prst="rect">
            <a:avLst/>
          </a:prstGeom>
          <a:noFill/>
          <a:ln w="12700">
            <a:solidFill>
              <a:prstClr val="black"/>
            </a:solidFill>
          </a:ln>
        </p:spPr>
        <p:txBody>
          <a:bodyPr vert="horz" lIns="94222" tIns="47111" rIns="94222" bIns="47111" rtlCol="0" anchor="ctr"/>
          <a:lstStyle/>
          <a:p>
            <a:endParaRPr lang="en-US" dirty="0"/>
          </a:p>
        </p:txBody>
      </p:sp>
      <p:sp>
        <p:nvSpPr>
          <p:cNvPr id="5" name="Notes Placeholder 4"/>
          <p:cNvSpPr>
            <a:spLocks noGrp="1"/>
          </p:cNvSpPr>
          <p:nvPr>
            <p:ph type="body" sz="quarter" idx="3"/>
          </p:nvPr>
        </p:nvSpPr>
        <p:spPr>
          <a:xfrm>
            <a:off x="710248" y="4518205"/>
            <a:ext cx="5681980" cy="3696712"/>
          </a:xfrm>
          <a:prstGeom prst="rect">
            <a:avLst/>
          </a:prstGeom>
        </p:spPr>
        <p:txBody>
          <a:bodyPr vert="horz" lIns="94222" tIns="47111" rIns="94222"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2" tIns="47111" rIns="94222"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2" tIns="47111" rIns="94222" bIns="47111" rtlCol="0" anchor="b"/>
          <a:lstStyle>
            <a:lvl1pPr algn="r">
              <a:defRPr sz="1200"/>
            </a:lvl1pPr>
          </a:lstStyle>
          <a:p>
            <a:fld id="{C23C3676-268C-43E7-9C5A-45E44A388936}" type="slidenum">
              <a:rPr lang="en-US" smtClean="0"/>
              <a:t>‹#›</a:t>
            </a:fld>
            <a:endParaRPr lang="en-US" dirty="0"/>
          </a:p>
        </p:txBody>
      </p:sp>
    </p:spTree>
    <p:extLst>
      <p:ext uri="{BB962C8B-B14F-4D97-AF65-F5344CB8AC3E}">
        <p14:creationId xmlns:p14="http://schemas.microsoft.com/office/powerpoint/2010/main" val="144670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1</a:t>
            </a:fld>
            <a:endParaRPr lang="en-US" dirty="0"/>
          </a:p>
        </p:txBody>
      </p:sp>
    </p:spTree>
    <p:extLst>
      <p:ext uri="{BB962C8B-B14F-4D97-AF65-F5344CB8AC3E}">
        <p14:creationId xmlns:p14="http://schemas.microsoft.com/office/powerpoint/2010/main" val="2832914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23C3676-268C-43E7-9C5A-45E44A388936}" type="slidenum">
              <a:rPr lang="en-US" smtClean="0"/>
              <a:t>21</a:t>
            </a:fld>
            <a:endParaRPr lang="en-US" dirty="0"/>
          </a:p>
        </p:txBody>
      </p:sp>
    </p:spTree>
    <p:extLst>
      <p:ext uri="{BB962C8B-B14F-4D97-AF65-F5344CB8AC3E}">
        <p14:creationId xmlns:p14="http://schemas.microsoft.com/office/powerpoint/2010/main" val="233655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22</a:t>
            </a:fld>
            <a:endParaRPr lang="en-US" dirty="0"/>
          </a:p>
        </p:txBody>
      </p:sp>
    </p:spTree>
    <p:extLst>
      <p:ext uri="{BB962C8B-B14F-4D97-AF65-F5344CB8AC3E}">
        <p14:creationId xmlns:p14="http://schemas.microsoft.com/office/powerpoint/2010/main" val="282158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Speaker Notes:  </a:t>
            </a:r>
            <a:r>
              <a:rPr lang="en-US" dirty="0"/>
              <a:t>Our</a:t>
            </a:r>
            <a:r>
              <a:rPr lang="en-US" baseline="0" dirty="0"/>
              <a:t> heritage helps us understand complexity; our expertise helps Service Providers evolve and meet new challenges. </a:t>
            </a:r>
            <a:endParaRPr lang="en-US" dirty="0"/>
          </a:p>
          <a:p>
            <a:r>
              <a:rPr lang="en-US" b="1" dirty="0"/>
              <a:t> </a:t>
            </a:r>
            <a:endParaRPr lang="en-US" dirty="0"/>
          </a:p>
          <a:p>
            <a:r>
              <a:rPr lang="en-US" b="0" dirty="0"/>
              <a:t>While</a:t>
            </a:r>
            <a:r>
              <a:rPr lang="en-US" b="0" baseline="0" dirty="0"/>
              <a:t> NFV is relative new technology, the challenges that accompany its widespread deployment are nothing new to us. </a:t>
            </a:r>
          </a:p>
          <a:p>
            <a:endParaRPr lang="en-US" b="0" baseline="0" dirty="0"/>
          </a:p>
          <a:p>
            <a:r>
              <a:rPr lang="en-US" b="0" baseline="0" dirty="0"/>
              <a:t>Common Language was developed in the early 1970’s to foster Service Provider collaboration through seamless interconnection. Since then, the product line has continuously evolved to meet ever-changing customer needs, service portfolios, technology requirements, and regulatory standards. </a:t>
            </a:r>
          </a:p>
          <a:p>
            <a:endParaRPr lang="en-US" b="0" baseline="0" dirty="0"/>
          </a:p>
          <a:p>
            <a:r>
              <a:rPr lang="en-US" b="0" baseline="0" dirty="0"/>
              <a:t>While the network has continued to evolve, our mission remains the same – to help Service Providers effectively collaborate, achieve efficiencies, and simply and seamlessly adapt their network infrastructure to meet changing needs. </a:t>
            </a:r>
          </a:p>
        </p:txBody>
      </p:sp>
      <p:sp>
        <p:nvSpPr>
          <p:cNvPr id="4" name="Slide Number Placeholder 3"/>
          <p:cNvSpPr>
            <a:spLocks noGrp="1"/>
          </p:cNvSpPr>
          <p:nvPr>
            <p:ph type="sldNum" sz="quarter" idx="10"/>
          </p:nvPr>
        </p:nvSpPr>
        <p:spPr/>
        <p:txBody>
          <a:bodyPr/>
          <a:lstStyle/>
          <a:p>
            <a:fld id="{C23C3676-268C-43E7-9C5A-45E44A388936}" type="slidenum">
              <a:rPr lang="en-US" smtClean="0"/>
              <a:t>23</a:t>
            </a:fld>
            <a:endParaRPr lang="en-US" dirty="0"/>
          </a:p>
        </p:txBody>
      </p:sp>
    </p:spTree>
    <p:extLst>
      <p:ext uri="{BB962C8B-B14F-4D97-AF65-F5344CB8AC3E}">
        <p14:creationId xmlns:p14="http://schemas.microsoft.com/office/powerpoint/2010/main" val="14046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5F4CD-CAD6-4342-B8F9-825D6B82AEF8}" type="slidenum">
              <a:rPr lang="en-US" smtClean="0"/>
              <a:t>24</a:t>
            </a:fld>
            <a:endParaRPr lang="en-US" dirty="0"/>
          </a:p>
        </p:txBody>
      </p:sp>
    </p:spTree>
    <p:extLst>
      <p:ext uri="{BB962C8B-B14F-4D97-AF65-F5344CB8AC3E}">
        <p14:creationId xmlns:p14="http://schemas.microsoft.com/office/powerpoint/2010/main" val="407906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25</a:t>
            </a:fld>
            <a:endParaRPr lang="en-US" dirty="0"/>
          </a:p>
        </p:txBody>
      </p:sp>
    </p:spTree>
    <p:extLst>
      <p:ext uri="{BB962C8B-B14F-4D97-AF65-F5344CB8AC3E}">
        <p14:creationId xmlns:p14="http://schemas.microsoft.com/office/powerpoint/2010/main" val="79746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26</a:t>
            </a:fld>
            <a:endParaRPr lang="en-US" dirty="0"/>
          </a:p>
        </p:txBody>
      </p:sp>
    </p:spTree>
    <p:extLst>
      <p:ext uri="{BB962C8B-B14F-4D97-AF65-F5344CB8AC3E}">
        <p14:creationId xmlns:p14="http://schemas.microsoft.com/office/powerpoint/2010/main" val="398804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3C3676-268C-43E7-9C5A-45E44A388936}" type="slidenum">
              <a:rPr lang="en-US" smtClean="0"/>
              <a:t>27</a:t>
            </a:fld>
            <a:endParaRPr lang="en-US" dirty="0"/>
          </a:p>
        </p:txBody>
      </p:sp>
    </p:spTree>
    <p:extLst>
      <p:ext uri="{BB962C8B-B14F-4D97-AF65-F5344CB8AC3E}">
        <p14:creationId xmlns:p14="http://schemas.microsoft.com/office/powerpoint/2010/main" val="300124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2</a:t>
            </a:fld>
            <a:endParaRPr lang="en-US" dirty="0"/>
          </a:p>
        </p:txBody>
      </p:sp>
    </p:spTree>
    <p:extLst>
      <p:ext uri="{BB962C8B-B14F-4D97-AF65-F5344CB8AC3E}">
        <p14:creationId xmlns:p14="http://schemas.microsoft.com/office/powerpoint/2010/main" val="427682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14</a:t>
            </a:fld>
            <a:endParaRPr lang="en-US" dirty="0"/>
          </a:p>
        </p:txBody>
      </p:sp>
    </p:spTree>
    <p:extLst>
      <p:ext uri="{BB962C8B-B14F-4D97-AF65-F5344CB8AC3E}">
        <p14:creationId xmlns:p14="http://schemas.microsoft.com/office/powerpoint/2010/main" val="163422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15</a:t>
            </a:fld>
            <a:endParaRPr lang="en-US" dirty="0"/>
          </a:p>
        </p:txBody>
      </p:sp>
    </p:spTree>
    <p:extLst>
      <p:ext uri="{BB962C8B-B14F-4D97-AF65-F5344CB8AC3E}">
        <p14:creationId xmlns:p14="http://schemas.microsoft.com/office/powerpoint/2010/main" val="280238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23C3676-268C-43E7-9C5A-45E44A388936}" type="slidenum">
              <a:rPr lang="en-US" smtClean="0"/>
              <a:t>16</a:t>
            </a:fld>
            <a:endParaRPr lang="en-US" dirty="0"/>
          </a:p>
        </p:txBody>
      </p:sp>
    </p:spTree>
    <p:extLst>
      <p:ext uri="{BB962C8B-B14F-4D97-AF65-F5344CB8AC3E}">
        <p14:creationId xmlns:p14="http://schemas.microsoft.com/office/powerpoint/2010/main" val="104507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17</a:t>
            </a:fld>
            <a:endParaRPr lang="en-US" dirty="0"/>
          </a:p>
        </p:txBody>
      </p:sp>
    </p:spTree>
    <p:extLst>
      <p:ext uri="{BB962C8B-B14F-4D97-AF65-F5344CB8AC3E}">
        <p14:creationId xmlns:p14="http://schemas.microsoft.com/office/powerpoint/2010/main" val="226719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18</a:t>
            </a:fld>
            <a:endParaRPr lang="en-US" dirty="0"/>
          </a:p>
        </p:txBody>
      </p:sp>
    </p:spTree>
    <p:extLst>
      <p:ext uri="{BB962C8B-B14F-4D97-AF65-F5344CB8AC3E}">
        <p14:creationId xmlns:p14="http://schemas.microsoft.com/office/powerpoint/2010/main" val="125799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19</a:t>
            </a:fld>
            <a:endParaRPr lang="en-US" dirty="0"/>
          </a:p>
        </p:txBody>
      </p:sp>
    </p:spTree>
    <p:extLst>
      <p:ext uri="{BB962C8B-B14F-4D97-AF65-F5344CB8AC3E}">
        <p14:creationId xmlns:p14="http://schemas.microsoft.com/office/powerpoint/2010/main" val="243709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3C3676-268C-43E7-9C5A-45E44A388936}" type="slidenum">
              <a:rPr lang="en-US" smtClean="0"/>
              <a:t>20</a:t>
            </a:fld>
            <a:endParaRPr lang="en-US" dirty="0"/>
          </a:p>
        </p:txBody>
      </p:sp>
    </p:spTree>
    <p:extLst>
      <p:ext uri="{BB962C8B-B14F-4D97-AF65-F5344CB8AC3E}">
        <p14:creationId xmlns:p14="http://schemas.microsoft.com/office/powerpoint/2010/main" val="2726829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www.idc.com/" TargetMode="External"/><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hyperlink" Target="https://twitter.com/@IDC" TargetMode="External"/><Relationship Id="rId5" Type="http://schemas.openxmlformats.org/officeDocument/2006/relationships/hyperlink" Target="https://www.linkedin.com/company/idc" TargetMode="Externa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do not delete"/>
          <p:cNvSpPr/>
          <p:nvPr userDrawn="1"/>
        </p:nvSpPr>
        <p:spPr>
          <a:xfrm>
            <a:off x="3640017" y="6385349"/>
            <a:ext cx="4448907" cy="463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3782" y="1712413"/>
            <a:ext cx="8653133" cy="498598"/>
          </a:xfrm>
        </p:spPr>
        <p:txBody>
          <a:bodyPr anchor="b"/>
          <a:lstStyle>
            <a:lvl1pPr algn="l">
              <a:defRPr sz="3600">
                <a:solidFill>
                  <a:schemeClr val="accent3"/>
                </a:solidFill>
              </a:defRPr>
            </a:lvl1pPr>
          </a:lstStyle>
          <a:p>
            <a:r>
              <a:rPr lang="en-US" dirty="0"/>
              <a:t>click to edit master title style</a:t>
            </a:r>
          </a:p>
        </p:txBody>
      </p:sp>
      <p:sp>
        <p:nvSpPr>
          <p:cNvPr id="3" name="Subtitle 2"/>
          <p:cNvSpPr>
            <a:spLocks noGrp="1"/>
          </p:cNvSpPr>
          <p:nvPr>
            <p:ph type="subTitle" idx="1" hasCustomPrompt="1"/>
          </p:nvPr>
        </p:nvSpPr>
        <p:spPr>
          <a:xfrm>
            <a:off x="293217" y="2438170"/>
            <a:ext cx="8763698" cy="1655762"/>
          </a:xfrm>
        </p:spPr>
        <p:txBody>
          <a:bodyPr>
            <a:normAutofit/>
          </a:bodyPr>
          <a:lstStyle>
            <a:lvl1pPr marL="0" indent="0" algn="l">
              <a:buNone/>
              <a:defRPr sz="1800" b="1" i="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Line 4"/>
          <p:cNvSpPr>
            <a:spLocks noChangeShapeType="1"/>
          </p:cNvSpPr>
          <p:nvPr/>
        </p:nvSpPr>
        <p:spPr bwMode="auto">
          <a:xfrm>
            <a:off x="407516" y="2311923"/>
            <a:ext cx="1371600" cy="0"/>
          </a:xfrm>
          <a:prstGeom prst="line">
            <a:avLst/>
          </a:prstGeom>
          <a:noFill/>
          <a:ln w="76200" cap="flat">
            <a:solidFill>
              <a:schemeClr val="bg2"/>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dirty="0">
              <a:ln>
                <a:solidFill>
                  <a:schemeClr val="accent6"/>
                </a:solidFill>
              </a:ln>
              <a:latin typeface="Open Sans Light"/>
            </a:endParaRPr>
          </a:p>
        </p:txBody>
      </p:sp>
      <p:sp>
        <p:nvSpPr>
          <p:cNvPr id="4" name="Rectangle 3"/>
          <p:cNvSpPr/>
          <p:nvPr/>
        </p:nvSpPr>
        <p:spPr>
          <a:xfrm>
            <a:off x="10974549" y="113970"/>
            <a:ext cx="1082351" cy="989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253"/>
          <a:stretch/>
        </p:blipFill>
        <p:spPr>
          <a:xfrm>
            <a:off x="8871911" y="-221869"/>
            <a:ext cx="3353849" cy="7178686"/>
          </a:xfrm>
          <a:prstGeom prst="rect">
            <a:avLst/>
          </a:prstGeom>
        </p:spPr>
      </p:pic>
    </p:spTree>
    <p:extLst>
      <p:ext uri="{BB962C8B-B14F-4D97-AF65-F5344CB8AC3E}">
        <p14:creationId xmlns:p14="http://schemas.microsoft.com/office/powerpoint/2010/main" val="689865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Very Important Title">
    <p:spTree>
      <p:nvGrpSpPr>
        <p:cNvPr id="1" name=""/>
        <p:cNvGrpSpPr/>
        <p:nvPr/>
      </p:nvGrpSpPr>
      <p:grpSpPr>
        <a:xfrm>
          <a:off x="0" y="0"/>
          <a:ext cx="0" cy="0"/>
          <a:chOff x="0" y="0"/>
          <a:chExt cx="0" cy="0"/>
        </a:xfrm>
      </p:grpSpPr>
      <p:pic>
        <p:nvPicPr>
          <p:cNvPr id="8" name="Picture 7" descr="A picture containing text, day, clouds&#10;&#10;Description automatically generated">
            <a:extLst>
              <a:ext uri="{FF2B5EF4-FFF2-40B4-BE49-F238E27FC236}">
                <a16:creationId xmlns:a16="http://schemas.microsoft.com/office/drawing/2014/main" id="{AE6D1FBF-8F9B-4046-B19E-C29C2A5D01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10" t="7010"/>
          <a:stretch/>
        </p:blipFill>
        <p:spPr>
          <a:xfrm>
            <a:off x="0" y="1304079"/>
            <a:ext cx="12192000" cy="4754447"/>
          </a:xfrm>
          <a:prstGeom prst="rect">
            <a:avLst/>
          </a:prstGeom>
        </p:spPr>
      </p:pic>
      <p:pic>
        <p:nvPicPr>
          <p:cNvPr id="9" name="Picture 8" descr="A picture containing text, furniture, table, seat&#10;&#10;Description automatically generated">
            <a:extLst>
              <a:ext uri="{FF2B5EF4-FFF2-40B4-BE49-F238E27FC236}">
                <a16:creationId xmlns:a16="http://schemas.microsoft.com/office/drawing/2014/main" id="{5BE5B87F-A03E-FA4C-8824-03296F9A93A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046" r="19053" b="15536"/>
          <a:stretch/>
        </p:blipFill>
        <p:spPr>
          <a:xfrm>
            <a:off x="6536192" y="1411941"/>
            <a:ext cx="5956126" cy="4646585"/>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444228" y="1982983"/>
            <a:ext cx="6649591" cy="3325616"/>
          </a:xfrm>
          <a:prstGeom prst="rect">
            <a:avLst/>
          </a:prstGeom>
        </p:spPr>
        <p:txBody>
          <a:bodyPr vert="horz" lIns="91440" tIns="45720" rIns="91440" bIns="45720" rtlCol="0">
            <a:normAutofit/>
          </a:bodyPr>
          <a:lstStyle>
            <a:lvl1pPr>
              <a:buFontTx/>
              <a:buNone/>
              <a:defRPr b="1">
                <a:solidFill>
                  <a:schemeClr val="accent5">
                    <a:lumMod val="50000"/>
                  </a:schemeClr>
                </a:solidFill>
              </a:defRPr>
            </a:lvl1pPr>
            <a:lvl2pPr>
              <a:buFontTx/>
              <a:buNone/>
              <a:defRPr b="1">
                <a:solidFill>
                  <a:schemeClr val="accent5">
                    <a:lumMod val="50000"/>
                  </a:schemeClr>
                </a:solidFill>
              </a:defRPr>
            </a:lvl2pPr>
            <a:lvl3pPr>
              <a:buFontTx/>
              <a:buNone/>
              <a:defRPr b="1">
                <a:solidFill>
                  <a:schemeClr val="accent5">
                    <a:lumMod val="50000"/>
                  </a:schemeClr>
                </a:solidFill>
              </a:defRPr>
            </a:lvl3pPr>
            <a:lvl4pPr>
              <a:buFontTx/>
              <a:buNone/>
              <a:defRPr b="1">
                <a:solidFill>
                  <a:schemeClr val="accent5">
                    <a:lumMod val="50000"/>
                  </a:schemeClr>
                </a:solidFill>
              </a:defRPr>
            </a:lvl4pPr>
            <a:lvl5pPr>
              <a:buFontTx/>
              <a:buNone/>
              <a:defRPr b="1">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597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Very Important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6D1FBF-8F9B-4046-B19E-C29C2A5D01AE}"/>
              </a:ext>
            </a:extLst>
          </p:cNvPr>
          <p:cNvPicPr>
            <a:picLocks noChangeAspect="1"/>
          </p:cNvPicPr>
          <p:nvPr userDrawn="1"/>
        </p:nvPicPr>
        <p:blipFill>
          <a:blip r:embed="rId2">
            <a:extLst>
              <a:ext uri="{28A0092B-C50C-407E-A947-70E740481C1C}">
                <a14:useLocalDpi xmlns:a14="http://schemas.microsoft.com/office/drawing/2010/main" val="0"/>
              </a:ext>
            </a:extLst>
          </a:blip>
          <a:srcRect l="527" r="527"/>
          <a:stretch/>
        </p:blipFill>
        <p:spPr>
          <a:xfrm>
            <a:off x="0" y="1304080"/>
            <a:ext cx="12192000" cy="4754447"/>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444228" y="1982983"/>
            <a:ext cx="6649591" cy="3325616"/>
          </a:xfrm>
          <a:prstGeom prst="rect">
            <a:avLst/>
          </a:prstGeom>
        </p:spPr>
        <p:txBody>
          <a:bodyPr vert="horz" lIns="91440" tIns="45720" rIns="91440" bIns="45720" rtlCol="0">
            <a:normAutofit/>
          </a:bodyPr>
          <a:lstStyle>
            <a:lvl1pPr>
              <a:buFontTx/>
              <a:buNone/>
              <a:defRPr b="1">
                <a:solidFill>
                  <a:schemeClr val="accent5">
                    <a:lumMod val="50000"/>
                  </a:schemeClr>
                </a:solidFill>
              </a:defRPr>
            </a:lvl1pPr>
            <a:lvl2pPr>
              <a:buFontTx/>
              <a:buNone/>
              <a:defRPr b="1">
                <a:solidFill>
                  <a:schemeClr val="accent5">
                    <a:lumMod val="50000"/>
                  </a:schemeClr>
                </a:solidFill>
              </a:defRPr>
            </a:lvl2pPr>
            <a:lvl3pPr>
              <a:buFontTx/>
              <a:buNone/>
              <a:defRPr b="1">
                <a:solidFill>
                  <a:schemeClr val="accent5">
                    <a:lumMod val="50000"/>
                  </a:schemeClr>
                </a:solidFill>
              </a:defRPr>
            </a:lvl3pPr>
            <a:lvl4pPr>
              <a:buFontTx/>
              <a:buNone/>
              <a:defRPr b="1">
                <a:solidFill>
                  <a:schemeClr val="accent5">
                    <a:lumMod val="50000"/>
                  </a:schemeClr>
                </a:solidFill>
              </a:defRPr>
            </a:lvl4pPr>
            <a:lvl5pPr>
              <a:buFontTx/>
              <a:buNone/>
              <a:defRPr b="1">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text, furniture, seat, chair&#10;&#10;Description automatically generated">
            <a:extLst>
              <a:ext uri="{FF2B5EF4-FFF2-40B4-BE49-F238E27FC236}">
                <a16:creationId xmlns:a16="http://schemas.microsoft.com/office/drawing/2014/main" id="{F4ED3B43-8340-384A-98F6-60FAC5B8A0F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767" r="25518" b="38151"/>
          <a:stretch/>
        </p:blipFill>
        <p:spPr>
          <a:xfrm>
            <a:off x="6896925" y="2197769"/>
            <a:ext cx="5295076" cy="3860758"/>
          </a:xfrm>
          <a:prstGeom prst="rect">
            <a:avLst/>
          </a:prstGeom>
        </p:spPr>
      </p:pic>
    </p:spTree>
    <p:extLst>
      <p:ext uri="{BB962C8B-B14F-4D97-AF65-F5344CB8AC3E}">
        <p14:creationId xmlns:p14="http://schemas.microsoft.com/office/powerpoint/2010/main" val="813586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Do not delete"/>
          <p:cNvSpPr/>
          <p:nvPr userDrawn="1"/>
        </p:nvSpPr>
        <p:spPr>
          <a:xfrm>
            <a:off x="173255" y="4302493"/>
            <a:ext cx="6747309" cy="1780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838200" y="1266744"/>
            <a:ext cx="5181600" cy="47005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66744"/>
            <a:ext cx="5181600" cy="47005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1654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Do not delete"/>
          <p:cNvSpPr/>
          <p:nvPr userDrawn="1"/>
        </p:nvSpPr>
        <p:spPr>
          <a:xfrm>
            <a:off x="173255" y="4321743"/>
            <a:ext cx="6747309" cy="1761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sp>
        <p:nvSpPr>
          <p:cNvPr id="2" name="Title 1"/>
          <p:cNvSpPr>
            <a:spLocks noGrp="1"/>
          </p:cNvSpPr>
          <p:nvPr>
            <p:ph type="title" hasCustomPrompt="1"/>
          </p:nvPr>
        </p:nvSpPr>
        <p:spPr>
          <a:xfrm>
            <a:off x="389564" y="358579"/>
            <a:ext cx="10515600" cy="498598"/>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212166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o not delete"/>
          <p:cNvSpPr/>
          <p:nvPr userDrawn="1"/>
        </p:nvSpPr>
        <p:spPr>
          <a:xfrm>
            <a:off x="173255" y="4273617"/>
            <a:ext cx="6747309" cy="1809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872165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747" y="1346387"/>
            <a:ext cx="12192000" cy="2657475"/>
          </a:xfrm>
          <a:prstGeom prst="rect">
            <a:avLst/>
          </a:prstGeom>
        </p:spPr>
      </p:pic>
      <p:sp>
        <p:nvSpPr>
          <p:cNvPr id="2" name="Title 1"/>
          <p:cNvSpPr>
            <a:spLocks noGrp="1"/>
          </p:cNvSpPr>
          <p:nvPr>
            <p:ph type="ctrTitle"/>
          </p:nvPr>
        </p:nvSpPr>
        <p:spPr>
          <a:xfrm>
            <a:off x="556279" y="3429001"/>
            <a:ext cx="11079443" cy="1789552"/>
          </a:xfrm>
        </p:spPr>
        <p:txBody>
          <a:bodyPr anchor="b">
            <a:noAutofit/>
          </a:bodyPr>
          <a:lstStyle>
            <a:lvl1pPr algn="r">
              <a:lnSpc>
                <a:spcPts val="3400"/>
              </a:lnSpc>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85078" y="5218553"/>
            <a:ext cx="9250643" cy="1258447"/>
          </a:xfrm>
        </p:spPr>
        <p:txBody>
          <a:bodyPr anchor="t">
            <a:normAutofit/>
          </a:bodyPr>
          <a:lstStyle>
            <a:lvl1pPr marL="0" indent="0" algn="r">
              <a:lnSpc>
                <a:spcPts val="2660"/>
              </a:lnSpc>
              <a:spcBef>
                <a:spcPts val="0"/>
              </a:spcBef>
              <a:spcAft>
                <a:spcPts val="600"/>
              </a:spcAft>
              <a:buNone/>
              <a:defRPr sz="2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3"/>
          <a:stretch>
            <a:fillRect/>
          </a:stretch>
        </p:blipFill>
        <p:spPr>
          <a:xfrm>
            <a:off x="609601" y="533400"/>
            <a:ext cx="2895600" cy="557173"/>
          </a:xfrm>
          <a:prstGeom prst="rect">
            <a:avLst/>
          </a:prstGeom>
        </p:spPr>
      </p:pic>
      <p:sp>
        <p:nvSpPr>
          <p:cNvPr id="11" name="Footer Placeholder 10"/>
          <p:cNvSpPr>
            <a:spLocks noGrp="1"/>
          </p:cNvSpPr>
          <p:nvPr>
            <p:ph type="ftr" sz="quarter" idx="10"/>
          </p:nvPr>
        </p:nvSpPr>
        <p:spPr>
          <a:xfrm>
            <a:off x="9044921" y="6477000"/>
            <a:ext cx="2590800" cy="318831"/>
          </a:xfrm>
        </p:spPr>
        <p:txBody>
          <a:bodyPr/>
          <a:lstStyle/>
          <a:p>
            <a:r>
              <a:rPr lang="en-US"/>
              <a:t>© IDC</a:t>
            </a:r>
            <a:endParaRPr lang="en-US" dirty="0"/>
          </a:p>
        </p:txBody>
      </p:sp>
    </p:spTree>
    <p:extLst>
      <p:ext uri="{BB962C8B-B14F-4D97-AF65-F5344CB8AC3E}">
        <p14:creationId xmlns:p14="http://schemas.microsoft.com/office/powerpoint/2010/main" val="144048778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57690"/>
            <a:ext cx="10820400" cy="4525963"/>
          </a:xfrm>
        </p:spPr>
        <p:txBody>
          <a:bodyPr>
            <a:normAutofit/>
          </a:bodyPr>
          <a:lstStyle>
            <a:lvl1pPr>
              <a:defRPr sz="28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sz="20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a:defRPr sz="18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a:defRPr sz="16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a:defRPr sz="16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6" name="Slide Number Placeholder 5"/>
          <p:cNvSpPr>
            <a:spLocks noGrp="1"/>
          </p:cNvSpPr>
          <p:nvPr>
            <p:ph type="sldNum" sz="quarter" idx="12"/>
          </p:nvPr>
        </p:nvSpPr>
        <p:spPr/>
        <p:txBody>
          <a:bodyPr/>
          <a:lstStyle/>
          <a:p>
            <a:fld id="{30879362-658A-E344-B7E9-F19991414F7F}" type="slidenum">
              <a:rPr lang="en-US" smtClean="0"/>
              <a:pPr/>
              <a:t>‹#›</a:t>
            </a:fld>
            <a:endParaRPr lang="en-US" dirty="0"/>
          </a:p>
        </p:txBody>
      </p:sp>
      <p:sp>
        <p:nvSpPr>
          <p:cNvPr id="8" name="Title 1"/>
          <p:cNvSpPr>
            <a:spLocks noGrp="1"/>
          </p:cNvSpPr>
          <p:nvPr>
            <p:ph type="title"/>
          </p:nvPr>
        </p:nvSpPr>
        <p:spPr>
          <a:xfrm>
            <a:off x="762000" y="274638"/>
            <a:ext cx="10820400" cy="944562"/>
          </a:xfrm>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8900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TOC">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57690"/>
            <a:ext cx="10820400" cy="4525963"/>
          </a:xfrm>
        </p:spPr>
        <p:txBody>
          <a:bodyPr>
            <a:normAutofit/>
          </a:bodyPr>
          <a:lstStyle>
            <a:lvl1pPr>
              <a:defRPr sz="28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sz="20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a:defRPr sz="18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a:defRPr sz="16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a:defRPr sz="1600" i="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6" name="Slide Number Placeholder 5"/>
          <p:cNvSpPr>
            <a:spLocks noGrp="1"/>
          </p:cNvSpPr>
          <p:nvPr>
            <p:ph type="sldNum" sz="quarter" idx="12"/>
          </p:nvPr>
        </p:nvSpPr>
        <p:spPr/>
        <p:txBody>
          <a:bodyPr/>
          <a:lstStyle/>
          <a:p>
            <a:fld id="{30879362-658A-E344-B7E9-F19991414F7F}" type="slidenum">
              <a:rPr lang="en-US" smtClean="0"/>
              <a:pPr/>
              <a:t>‹#›</a:t>
            </a:fld>
            <a:endParaRPr lang="en-US" dirty="0"/>
          </a:p>
        </p:txBody>
      </p:sp>
      <p:sp>
        <p:nvSpPr>
          <p:cNvPr id="8" name="Title 1"/>
          <p:cNvSpPr>
            <a:spLocks noGrp="1"/>
          </p:cNvSpPr>
          <p:nvPr>
            <p:ph type="title" hasCustomPrompt="1"/>
          </p:nvPr>
        </p:nvSpPr>
        <p:spPr>
          <a:xfrm>
            <a:off x="762000" y="274638"/>
            <a:ext cx="10820400" cy="944562"/>
          </a:xfrm>
        </p:spPr>
        <p:txBody>
          <a:bodyPr/>
          <a:lstStyle>
            <a:lvl1pPr>
              <a:defRPr baseline="0"/>
            </a:lvl1pPr>
          </a:lstStyle>
          <a:p>
            <a:r>
              <a:rPr lang="en-US" dirty="0"/>
              <a:t>Agenda</a:t>
            </a:r>
          </a:p>
        </p:txBody>
      </p:sp>
      <p:pic>
        <p:nvPicPr>
          <p:cNvPr id="15" name="Picture 14"/>
          <p:cNvPicPr>
            <a:picLocks noChangeAspect="1"/>
          </p:cNvPicPr>
          <p:nvPr userDrawn="1"/>
        </p:nvPicPr>
        <p:blipFill rotWithShape="1">
          <a:blip r:embed="rId2"/>
          <a:srcRect t="39162" b="55419"/>
          <a:stretch/>
        </p:blipFill>
        <p:spPr>
          <a:xfrm>
            <a:off x="0" y="1397000"/>
            <a:ext cx="12192000" cy="45719"/>
          </a:xfrm>
          <a:prstGeom prst="rect">
            <a:avLst/>
          </a:prstGeom>
        </p:spPr>
      </p:pic>
    </p:spTree>
    <p:extLst>
      <p:ext uri="{BB962C8B-B14F-4D97-AF65-F5344CB8AC3E}">
        <p14:creationId xmlns:p14="http://schemas.microsoft.com/office/powerpoint/2010/main" val="3738154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30884" b="8423"/>
          <a:stretch/>
        </p:blipFill>
        <p:spPr>
          <a:xfrm>
            <a:off x="-1058" y="0"/>
            <a:ext cx="12192000" cy="1612900"/>
          </a:xfrm>
          <a:prstGeom prst="rect">
            <a:avLst/>
          </a:prstGeom>
        </p:spPr>
      </p:pic>
      <p:sp>
        <p:nvSpPr>
          <p:cNvPr id="3" name="Text Placeholder 2"/>
          <p:cNvSpPr>
            <a:spLocks noGrp="1"/>
          </p:cNvSpPr>
          <p:nvPr>
            <p:ph type="body" idx="1"/>
          </p:nvPr>
        </p:nvSpPr>
        <p:spPr>
          <a:xfrm>
            <a:off x="762000" y="1874839"/>
            <a:ext cx="10820400" cy="3840161"/>
          </a:xfrm>
        </p:spPr>
        <p:txBody>
          <a:bodyPr anchor="t">
            <a:normAutofit/>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0879362-658A-E344-B7E9-F19991414F7F}" type="slidenum">
              <a:rPr lang="en-US" smtClean="0"/>
              <a:pPr/>
              <a:t>‹#›</a:t>
            </a:fld>
            <a:endParaRPr lang="en-US"/>
          </a:p>
        </p:txBody>
      </p:sp>
      <p:sp>
        <p:nvSpPr>
          <p:cNvPr id="8"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2" name="Title 1"/>
          <p:cNvSpPr>
            <a:spLocks noGrp="1"/>
          </p:cNvSpPr>
          <p:nvPr>
            <p:ph type="title"/>
          </p:nvPr>
        </p:nvSpPr>
        <p:spPr>
          <a:xfrm>
            <a:off x="762000" y="274638"/>
            <a:ext cx="10820400" cy="1096961"/>
          </a:xfrm>
        </p:spPr>
        <p:txBody>
          <a:bodyPr anchor="ctr" anchorCtr="0">
            <a:normAutofit/>
          </a:bodyPr>
          <a:lstStyle>
            <a:lvl1pPr algn="l">
              <a:defRPr sz="4000" b="0" i="0" cap="none">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69405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t="30884" b="24325"/>
          <a:stretch/>
        </p:blipFill>
        <p:spPr>
          <a:xfrm>
            <a:off x="100" y="0"/>
            <a:ext cx="12192000" cy="1190297"/>
          </a:xfrm>
          <a:prstGeom prst="rect">
            <a:avLst/>
          </a:prstGeom>
        </p:spPr>
      </p:pic>
      <p:sp>
        <p:nvSpPr>
          <p:cNvPr id="3" name="Text Placeholder 2"/>
          <p:cNvSpPr>
            <a:spLocks noGrp="1"/>
          </p:cNvSpPr>
          <p:nvPr>
            <p:ph type="body" idx="1"/>
          </p:nvPr>
        </p:nvSpPr>
        <p:spPr>
          <a:xfrm>
            <a:off x="762000" y="1371600"/>
            <a:ext cx="10820400" cy="5001087"/>
          </a:xfrm>
        </p:spPr>
        <p:txBody>
          <a:bodyPr anchor="t">
            <a:normAutofit/>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0879362-658A-E344-B7E9-F19991414F7F}" type="slidenum">
              <a:rPr lang="en-US" smtClean="0"/>
              <a:pPr/>
              <a:t>‹#›</a:t>
            </a:fld>
            <a:endParaRPr lang="en-US"/>
          </a:p>
        </p:txBody>
      </p:sp>
      <p:sp>
        <p:nvSpPr>
          <p:cNvPr id="8" name="Title 1"/>
          <p:cNvSpPr>
            <a:spLocks noGrp="1"/>
          </p:cNvSpPr>
          <p:nvPr>
            <p:ph type="title"/>
          </p:nvPr>
        </p:nvSpPr>
        <p:spPr>
          <a:xfrm>
            <a:off x="762000" y="274638"/>
            <a:ext cx="10820400" cy="864095"/>
          </a:xfrm>
        </p:spPr>
        <p:txBody>
          <a:bodyPr anchor="ctr" anchorCtr="0">
            <a:normAutofit/>
          </a:bodyPr>
          <a:lstStyle>
            <a:lvl1pPr algn="l">
              <a:defRPr sz="4000" b="0" i="0" cap="none">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7"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Tree>
    <p:extLst>
      <p:ext uri="{BB962C8B-B14F-4D97-AF65-F5344CB8AC3E}">
        <p14:creationId xmlns:p14="http://schemas.microsoft.com/office/powerpoint/2010/main" val="735933680"/>
      </p:ext>
    </p:extLst>
  </p:cSld>
  <p:clrMapOvr>
    <a:masterClrMapping/>
  </p:clrMapOvr>
  <p:extLst>
    <p:ext uri="{DCECCB84-F9BA-43D5-87BE-67443E8EF086}">
      <p15:sldGuideLst xmlns:p15="http://schemas.microsoft.com/office/powerpoint/2012/main">
        <p15:guide id="1" orient="horz" pos="168">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do not delete"/>
          <p:cNvSpPr/>
          <p:nvPr userDrawn="1"/>
        </p:nvSpPr>
        <p:spPr>
          <a:xfrm>
            <a:off x="3640017" y="6385349"/>
            <a:ext cx="4448907" cy="463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555827" y="2472861"/>
            <a:ext cx="10337189" cy="609398"/>
          </a:xfrm>
        </p:spPr>
        <p:txBody>
          <a:bodyPr anchor="b"/>
          <a:lstStyle>
            <a:lvl1pPr algn="l">
              <a:defRPr sz="4400">
                <a:solidFill>
                  <a:schemeClr val="accent3"/>
                </a:solidFill>
              </a:defRPr>
            </a:lvl1pPr>
          </a:lstStyle>
          <a:p>
            <a:r>
              <a:rPr lang="en-US" dirty="0"/>
              <a:t>click to edit master title style</a:t>
            </a:r>
          </a:p>
        </p:txBody>
      </p:sp>
      <p:sp>
        <p:nvSpPr>
          <p:cNvPr id="3" name="Subtitle 2"/>
          <p:cNvSpPr>
            <a:spLocks noGrp="1"/>
          </p:cNvSpPr>
          <p:nvPr>
            <p:ph type="subTitle" idx="1" hasCustomPrompt="1"/>
          </p:nvPr>
        </p:nvSpPr>
        <p:spPr>
          <a:xfrm>
            <a:off x="555827" y="3321818"/>
            <a:ext cx="9144000" cy="1655762"/>
          </a:xfrm>
        </p:spPr>
        <p:txBody>
          <a:bodyPr>
            <a:normAutofit/>
          </a:bodyPr>
          <a:lstStyle>
            <a:lvl1pPr marL="0" indent="0" algn="l">
              <a:buNone/>
              <a:defRPr sz="3200" b="1"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96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1447800"/>
            <a:ext cx="5232400" cy="4525963"/>
          </a:xfrm>
        </p:spPr>
        <p:txBody>
          <a:bodyPr>
            <a:norm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47800"/>
            <a:ext cx="5384800" cy="4525963"/>
          </a:xfrm>
        </p:spPr>
        <p:txBody>
          <a:bodyPr>
            <a:norm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30879362-658A-E344-B7E9-F19991414F7F}" type="slidenum">
              <a:rPr lang="en-US" smtClean="0"/>
              <a:pPr/>
              <a:t>‹#›</a:t>
            </a:fld>
            <a:endParaRPr lang="en-US"/>
          </a:p>
        </p:txBody>
      </p:sp>
      <p:sp>
        <p:nvSpPr>
          <p:cNvPr id="8"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9" name="Title 1"/>
          <p:cNvSpPr>
            <a:spLocks noGrp="1"/>
          </p:cNvSpPr>
          <p:nvPr>
            <p:ph type="title"/>
          </p:nvPr>
        </p:nvSpPr>
        <p:spPr>
          <a:xfrm>
            <a:off x="762000" y="274638"/>
            <a:ext cx="10820400" cy="944562"/>
          </a:xfrm>
        </p:spPr>
        <p:txBody>
          <a:bodyPr/>
          <a:lstStyle/>
          <a:p>
            <a:r>
              <a:rPr lang="en-US"/>
              <a:t>Click to edit Master title style</a:t>
            </a:r>
            <a:endParaRPr lang="en-US" dirty="0"/>
          </a:p>
        </p:txBody>
      </p:sp>
    </p:spTree>
    <p:extLst>
      <p:ext uri="{BB962C8B-B14F-4D97-AF65-F5344CB8AC3E}">
        <p14:creationId xmlns:p14="http://schemas.microsoft.com/office/powerpoint/2010/main" val="69237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447800"/>
            <a:ext cx="5234517" cy="639762"/>
          </a:xfrm>
        </p:spPr>
        <p:txBody>
          <a:bodyPr anchor="b">
            <a:normAutofit/>
          </a:bodyPr>
          <a:lstStyle>
            <a:lvl1pPr marL="0" indent="0">
              <a:buNone/>
              <a:defRPr sz="2400" b="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0" y="2087562"/>
            <a:ext cx="5234517" cy="3951288"/>
          </a:xfrm>
        </p:spPr>
        <p:txBody>
          <a:bodyPr>
            <a:norm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47800"/>
            <a:ext cx="5389033" cy="639762"/>
          </a:xfrm>
        </p:spPr>
        <p:txBody>
          <a:bodyPr anchor="b">
            <a:normAutofit/>
          </a:bodyPr>
          <a:lstStyle>
            <a:lvl1pPr marL="0" indent="0">
              <a:buNone/>
              <a:defRPr sz="2400" b="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87562"/>
            <a:ext cx="5389033" cy="3951288"/>
          </a:xfrm>
        </p:spPr>
        <p:txBody>
          <a:bodyPr>
            <a:norm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0879362-658A-E344-B7E9-F19991414F7F}" type="slidenum">
              <a:rPr lang="en-US" smtClean="0"/>
              <a:pPr/>
              <a:t>‹#›</a:t>
            </a:fld>
            <a:endParaRPr lang="en-US"/>
          </a:p>
        </p:txBody>
      </p:sp>
      <p:sp>
        <p:nvSpPr>
          <p:cNvPr id="10"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11" name="Title 1"/>
          <p:cNvSpPr>
            <a:spLocks noGrp="1"/>
          </p:cNvSpPr>
          <p:nvPr>
            <p:ph type="title"/>
          </p:nvPr>
        </p:nvSpPr>
        <p:spPr>
          <a:xfrm>
            <a:off x="762000" y="274638"/>
            <a:ext cx="10820400" cy="944562"/>
          </a:xfrm>
        </p:spPr>
        <p:txBody>
          <a:bodyPr/>
          <a:lstStyle/>
          <a:p>
            <a:r>
              <a:rPr lang="en-US"/>
              <a:t>Click to edit Master title style</a:t>
            </a:r>
            <a:endParaRPr lang="en-US" dirty="0"/>
          </a:p>
        </p:txBody>
      </p:sp>
    </p:spTree>
    <p:extLst>
      <p:ext uri="{BB962C8B-B14F-4D97-AF65-F5344CB8AC3E}">
        <p14:creationId xmlns:p14="http://schemas.microsoft.com/office/powerpoint/2010/main" val="3845034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10820400" cy="944562"/>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30879362-658A-E344-B7E9-F19991414F7F}" type="slidenum">
              <a:rPr lang="en-US" smtClean="0"/>
              <a:pPr/>
              <a:t>‹#›</a:t>
            </a:fld>
            <a:endParaRPr lang="en-US"/>
          </a:p>
        </p:txBody>
      </p:sp>
      <p:sp>
        <p:nvSpPr>
          <p:cNvPr id="6"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Tree>
    <p:extLst>
      <p:ext uri="{BB962C8B-B14F-4D97-AF65-F5344CB8AC3E}">
        <p14:creationId xmlns:p14="http://schemas.microsoft.com/office/powerpoint/2010/main" val="265202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cutive Summary/Key Takeaway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879362-658A-E344-B7E9-F19991414F7F}" type="slidenum">
              <a:rPr lang="en-US" smtClean="0"/>
              <a:pPr/>
              <a:t>‹#›</a:t>
            </a:fld>
            <a:endParaRPr lang="en-US"/>
          </a:p>
        </p:txBody>
      </p:sp>
      <p:sp>
        <p:nvSpPr>
          <p:cNvPr id="13" name="Rectangle 12"/>
          <p:cNvSpPr/>
          <p:nvPr userDrawn="1"/>
        </p:nvSpPr>
        <p:spPr>
          <a:xfrm>
            <a:off x="770547" y="1447800"/>
            <a:ext cx="10811853" cy="1273411"/>
          </a:xfrm>
          <a:prstGeom prst="rect">
            <a:avLst/>
          </a:prstGeom>
          <a:solidFill>
            <a:srgbClr val="164C82"/>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5B1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p:cNvSpPr/>
          <p:nvPr userDrawn="1"/>
        </p:nvSpPr>
        <p:spPr>
          <a:xfrm>
            <a:off x="770547" y="2714221"/>
            <a:ext cx="10811853" cy="1273411"/>
          </a:xfrm>
          <a:prstGeom prst="rect">
            <a:avLst/>
          </a:prstGeom>
          <a:solidFill>
            <a:srgbClr val="2279BC"/>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Pentagon 7"/>
          <p:cNvSpPr>
            <a:spLocks noChangeAspect="1"/>
          </p:cNvSpPr>
          <p:nvPr userDrawn="1"/>
        </p:nvSpPr>
        <p:spPr>
          <a:xfrm>
            <a:off x="762000" y="1447800"/>
            <a:ext cx="1163797" cy="1273410"/>
          </a:xfrm>
          <a:prstGeom prst="homePlate">
            <a:avLst>
              <a:gd name="adj" fmla="val 31573"/>
            </a:avLst>
          </a:prstGeom>
          <a:solidFill>
            <a:srgbClr val="164C8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pPr>
            <a:r>
              <a:rPr lang="en-US" sz="66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6" name="Rectangle 15"/>
          <p:cNvSpPr/>
          <p:nvPr userDrawn="1"/>
        </p:nvSpPr>
        <p:spPr>
          <a:xfrm>
            <a:off x="770547" y="3989187"/>
            <a:ext cx="10811853" cy="1273411"/>
          </a:xfrm>
          <a:prstGeom prst="rect">
            <a:avLst/>
          </a:prstGeom>
          <a:solidFill>
            <a:srgbClr val="54A4E2"/>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Pentagon 9"/>
          <p:cNvSpPr>
            <a:spLocks noChangeAspect="1"/>
          </p:cNvSpPr>
          <p:nvPr userDrawn="1"/>
        </p:nvSpPr>
        <p:spPr>
          <a:xfrm>
            <a:off x="762000" y="2714221"/>
            <a:ext cx="1163797" cy="1273410"/>
          </a:xfrm>
          <a:prstGeom prst="homePlate">
            <a:avLst>
              <a:gd name="adj" fmla="val 31573"/>
            </a:avLst>
          </a:prstGeom>
          <a:solidFill>
            <a:srgbClr val="2279B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pPr>
            <a:r>
              <a:rPr lang="en-US" sz="66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8" name="Pentagon 10"/>
          <p:cNvSpPr>
            <a:spLocks noChangeAspect="1"/>
          </p:cNvSpPr>
          <p:nvPr userDrawn="1"/>
        </p:nvSpPr>
        <p:spPr>
          <a:xfrm>
            <a:off x="762000" y="3989187"/>
            <a:ext cx="1163797" cy="1273410"/>
          </a:xfrm>
          <a:prstGeom prst="homePlate">
            <a:avLst>
              <a:gd name="adj" fmla="val 28299"/>
            </a:avLst>
          </a:prstGeom>
          <a:solidFill>
            <a:srgbClr val="54A4E2"/>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latin typeface="Open Sans" panose="020B0606030504020204" pitchFamily="34" charset="0"/>
                <a:ea typeface="Open Sans" panose="020B0606030504020204" pitchFamily="34" charset="0"/>
                <a:cs typeface="Open Sans" panose="020B0606030504020204" pitchFamily="34" charset="0"/>
              </a:rPr>
              <a:t>3</a:t>
            </a:r>
          </a:p>
        </p:txBody>
      </p:sp>
      <p:sp>
        <p:nvSpPr>
          <p:cNvPr id="19" name="Text Placeholder 17"/>
          <p:cNvSpPr>
            <a:spLocks noGrp="1"/>
          </p:cNvSpPr>
          <p:nvPr>
            <p:ph type="body" sz="quarter" idx="15" hasCustomPrompt="1"/>
          </p:nvPr>
        </p:nvSpPr>
        <p:spPr>
          <a:xfrm>
            <a:off x="2031702" y="1672854"/>
            <a:ext cx="9322098" cy="823302"/>
          </a:xfrm>
        </p:spPr>
        <p:txBody>
          <a:bodyPr anchor="ctr" anchorCtr="0">
            <a:noAutofit/>
          </a:bodyPr>
          <a:lstStyle>
            <a:lvl1pPr marL="0" indent="0">
              <a:buNone/>
              <a:defRPr lang="en-US" sz="1800" b="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b="1" kern="1200" dirty="0" smtClean="0">
                <a:solidFill>
                  <a:schemeClr val="bg1"/>
                </a:solidFill>
                <a:latin typeface="+mn-lt"/>
                <a:ea typeface="+mn-ea"/>
                <a:cs typeface="+mn-cs"/>
              </a:defRPr>
            </a:lvl2pPr>
            <a:lvl3pPr>
              <a:defRPr lang="en-US" sz="1400" b="1" kern="1200" dirty="0" smtClean="0">
                <a:solidFill>
                  <a:schemeClr val="bg1"/>
                </a:solidFill>
                <a:latin typeface="+mn-lt"/>
                <a:ea typeface="+mn-ea"/>
                <a:cs typeface="+mn-cs"/>
              </a:defRPr>
            </a:lvl3pPr>
            <a:lvl4pPr>
              <a:defRPr lang="en-US" sz="1400" b="1" kern="1200" dirty="0" smtClean="0">
                <a:solidFill>
                  <a:schemeClr val="bg1"/>
                </a:solidFill>
                <a:latin typeface="+mn-lt"/>
                <a:ea typeface="+mn-ea"/>
                <a:cs typeface="+mn-cs"/>
              </a:defRPr>
            </a:lvl4pPr>
            <a:lvl5pPr>
              <a:defRPr lang="en-US" sz="1400" b="1" kern="1200" dirty="0">
                <a:solidFill>
                  <a:schemeClr val="bg1"/>
                </a:solidFill>
                <a:latin typeface="+mn-lt"/>
                <a:ea typeface="+mn-ea"/>
                <a:cs typeface="+mn-cs"/>
              </a:defRPr>
            </a:lvl5pPr>
          </a:lstStyle>
          <a:p>
            <a:pPr lvl="0"/>
            <a:r>
              <a:rPr lang="en-US" dirty="0"/>
              <a:t>Click to add text (max 3 lines)</a:t>
            </a:r>
          </a:p>
        </p:txBody>
      </p:sp>
      <p:sp>
        <p:nvSpPr>
          <p:cNvPr id="20" name="Text Placeholder 17"/>
          <p:cNvSpPr>
            <a:spLocks noGrp="1"/>
          </p:cNvSpPr>
          <p:nvPr>
            <p:ph type="body" sz="quarter" idx="16" hasCustomPrompt="1"/>
          </p:nvPr>
        </p:nvSpPr>
        <p:spPr>
          <a:xfrm>
            <a:off x="2031702" y="2939275"/>
            <a:ext cx="9322098" cy="823302"/>
          </a:xfrm>
        </p:spPr>
        <p:txBody>
          <a:bodyPr anchor="ctr" anchorCtr="0">
            <a:noAutofit/>
          </a:bodyPr>
          <a:lstStyle>
            <a:lvl1pPr marL="0" indent="0">
              <a:buNone/>
              <a:defRPr lang="en-US" sz="1800" b="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b="1" kern="1200" dirty="0" smtClean="0">
                <a:solidFill>
                  <a:schemeClr val="bg1"/>
                </a:solidFill>
                <a:latin typeface="+mn-lt"/>
                <a:ea typeface="+mn-ea"/>
                <a:cs typeface="+mn-cs"/>
              </a:defRPr>
            </a:lvl2pPr>
            <a:lvl3pPr>
              <a:defRPr lang="en-US" sz="1400" b="1" kern="1200" dirty="0" smtClean="0">
                <a:solidFill>
                  <a:schemeClr val="bg1"/>
                </a:solidFill>
                <a:latin typeface="+mn-lt"/>
                <a:ea typeface="+mn-ea"/>
                <a:cs typeface="+mn-cs"/>
              </a:defRPr>
            </a:lvl3pPr>
            <a:lvl4pPr>
              <a:defRPr lang="en-US" sz="1400" b="1" kern="1200" dirty="0" smtClean="0">
                <a:solidFill>
                  <a:schemeClr val="bg1"/>
                </a:solidFill>
                <a:latin typeface="+mn-lt"/>
                <a:ea typeface="+mn-ea"/>
                <a:cs typeface="+mn-cs"/>
              </a:defRPr>
            </a:lvl4pPr>
            <a:lvl5pPr>
              <a:defRPr lang="en-US" sz="1400" b="1" kern="1200" dirty="0">
                <a:solidFill>
                  <a:schemeClr val="bg1"/>
                </a:solidFill>
                <a:latin typeface="+mn-lt"/>
                <a:ea typeface="+mn-ea"/>
                <a:cs typeface="+mn-cs"/>
              </a:defRPr>
            </a:lvl5pPr>
          </a:lstStyle>
          <a:p>
            <a:pPr lvl="0"/>
            <a:r>
              <a:rPr lang="en-US" dirty="0"/>
              <a:t>Click to add text (max 3 lines)</a:t>
            </a:r>
          </a:p>
        </p:txBody>
      </p:sp>
      <p:sp>
        <p:nvSpPr>
          <p:cNvPr id="21" name="Text Placeholder 17"/>
          <p:cNvSpPr>
            <a:spLocks noGrp="1"/>
          </p:cNvSpPr>
          <p:nvPr>
            <p:ph type="body" sz="quarter" idx="17" hasCustomPrompt="1"/>
          </p:nvPr>
        </p:nvSpPr>
        <p:spPr>
          <a:xfrm>
            <a:off x="2031702" y="4214241"/>
            <a:ext cx="9322098" cy="823302"/>
          </a:xfrm>
        </p:spPr>
        <p:txBody>
          <a:bodyPr anchor="ctr" anchorCtr="0">
            <a:noAutofit/>
          </a:bodyPr>
          <a:lstStyle>
            <a:lvl1pPr marL="0" indent="0">
              <a:buNone/>
              <a:defRPr lang="en-US" sz="1800" b="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b="1" kern="1200" dirty="0" smtClean="0">
                <a:solidFill>
                  <a:schemeClr val="bg1"/>
                </a:solidFill>
                <a:latin typeface="+mn-lt"/>
                <a:ea typeface="+mn-ea"/>
                <a:cs typeface="+mn-cs"/>
              </a:defRPr>
            </a:lvl2pPr>
            <a:lvl3pPr>
              <a:defRPr lang="en-US" sz="1400" b="1" kern="1200" dirty="0" smtClean="0">
                <a:solidFill>
                  <a:schemeClr val="bg1"/>
                </a:solidFill>
                <a:latin typeface="+mn-lt"/>
                <a:ea typeface="+mn-ea"/>
                <a:cs typeface="+mn-cs"/>
              </a:defRPr>
            </a:lvl3pPr>
            <a:lvl4pPr>
              <a:defRPr lang="en-US" sz="1400" b="1" kern="1200" dirty="0" smtClean="0">
                <a:solidFill>
                  <a:schemeClr val="bg1"/>
                </a:solidFill>
                <a:latin typeface="+mn-lt"/>
                <a:ea typeface="+mn-ea"/>
                <a:cs typeface="+mn-cs"/>
              </a:defRPr>
            </a:lvl4pPr>
            <a:lvl5pPr>
              <a:defRPr lang="en-US" sz="1400" b="1" kern="1200" dirty="0">
                <a:solidFill>
                  <a:schemeClr val="bg1"/>
                </a:solidFill>
                <a:latin typeface="+mn-lt"/>
                <a:ea typeface="+mn-ea"/>
                <a:cs typeface="+mn-cs"/>
              </a:defRPr>
            </a:lvl5pPr>
          </a:lstStyle>
          <a:p>
            <a:pPr lvl="0"/>
            <a:r>
              <a:rPr lang="en-US" dirty="0"/>
              <a:t>Click to add text (max 3 lines)</a:t>
            </a:r>
          </a:p>
        </p:txBody>
      </p:sp>
      <p:sp>
        <p:nvSpPr>
          <p:cNvPr id="22"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23" name="Title 1"/>
          <p:cNvSpPr>
            <a:spLocks noGrp="1"/>
          </p:cNvSpPr>
          <p:nvPr>
            <p:ph type="title"/>
          </p:nvPr>
        </p:nvSpPr>
        <p:spPr>
          <a:xfrm>
            <a:off x="762000" y="274638"/>
            <a:ext cx="10820400" cy="944562"/>
          </a:xfrm>
        </p:spPr>
        <p:txBody>
          <a:bodyPr/>
          <a:lstStyle/>
          <a:p>
            <a:r>
              <a:rPr lang="en-US"/>
              <a:t>Click to edit Master title style</a:t>
            </a:r>
            <a:endParaRPr lang="en-US" dirty="0"/>
          </a:p>
        </p:txBody>
      </p:sp>
    </p:spTree>
    <p:extLst>
      <p:ext uri="{BB962C8B-B14F-4D97-AF65-F5344CB8AC3E}">
        <p14:creationId xmlns:p14="http://schemas.microsoft.com/office/powerpoint/2010/main" val="378168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879362-658A-E344-B7E9-F19991414F7F}" type="slidenum">
              <a:rPr lang="en-US" smtClean="0"/>
              <a:pPr/>
              <a:t>‹#›</a:t>
            </a:fld>
            <a:endParaRPr lang="en-US"/>
          </a:p>
        </p:txBody>
      </p:sp>
      <p:sp>
        <p:nvSpPr>
          <p:cNvPr id="5"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Tree>
    <p:extLst>
      <p:ext uri="{BB962C8B-B14F-4D97-AF65-F5344CB8AC3E}">
        <p14:creationId xmlns:p14="http://schemas.microsoft.com/office/powerpoint/2010/main" val="197116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r="12151"/>
          <a:stretch/>
        </p:blipFill>
        <p:spPr>
          <a:xfrm>
            <a:off x="-1" y="-319"/>
            <a:ext cx="4803007" cy="6858000"/>
          </a:xfrm>
          <a:prstGeom prst="rect">
            <a:avLst/>
          </a:prstGeom>
        </p:spPr>
      </p:pic>
      <p:sp>
        <p:nvSpPr>
          <p:cNvPr id="2" name="Title 1"/>
          <p:cNvSpPr>
            <a:spLocks noGrp="1"/>
          </p:cNvSpPr>
          <p:nvPr>
            <p:ph type="title"/>
          </p:nvPr>
        </p:nvSpPr>
        <p:spPr>
          <a:xfrm>
            <a:off x="533399" y="901521"/>
            <a:ext cx="3898393" cy="2588654"/>
          </a:xfrm>
        </p:spPr>
        <p:txBody>
          <a:bodyPr anchor="t">
            <a:normAutofit/>
          </a:bodyPr>
          <a:lstStyle>
            <a:lvl1pPr marL="0" indent="0" algn="l">
              <a:buFontTx/>
              <a:buNone/>
              <a:defRPr sz="2800" b="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17637" y="901522"/>
            <a:ext cx="6617164" cy="4291717"/>
          </a:xfrm>
        </p:spPr>
        <p:txBody>
          <a:bodyPr>
            <a:normAutofit/>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30879362-658A-E344-B7E9-F19991414F7F}" type="slidenum">
              <a:rPr lang="en-US" smtClean="0"/>
              <a:pPr/>
              <a:t>‹#›</a:t>
            </a:fld>
            <a:endParaRPr lang="en-US" dirty="0"/>
          </a:p>
        </p:txBody>
      </p:sp>
      <p:sp>
        <p:nvSpPr>
          <p:cNvPr id="10"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pic>
        <p:nvPicPr>
          <p:cNvPr id="9" name="Picture 8"/>
          <p:cNvPicPr>
            <a:picLocks noChangeAspect="1"/>
          </p:cNvPicPr>
          <p:nvPr userDrawn="1"/>
        </p:nvPicPr>
        <p:blipFill>
          <a:blip r:embed="rId3"/>
          <a:stretch>
            <a:fillRect/>
          </a:stretch>
        </p:blipFill>
        <p:spPr>
          <a:xfrm>
            <a:off x="226408" y="6410610"/>
            <a:ext cx="1891435" cy="363951"/>
          </a:xfrm>
          <a:prstGeom prst="rect">
            <a:avLst/>
          </a:prstGeom>
        </p:spPr>
      </p:pic>
    </p:spTree>
    <p:extLst>
      <p:ext uri="{BB962C8B-B14F-4D97-AF65-F5344CB8AC3E}">
        <p14:creationId xmlns:p14="http://schemas.microsoft.com/office/powerpoint/2010/main" val="967356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r="12151"/>
          <a:stretch/>
        </p:blipFill>
        <p:spPr>
          <a:xfrm>
            <a:off x="7388993" y="0"/>
            <a:ext cx="4803007" cy="6858000"/>
          </a:xfrm>
          <a:prstGeom prst="rect">
            <a:avLst/>
          </a:prstGeom>
        </p:spPr>
      </p:pic>
      <p:sp>
        <p:nvSpPr>
          <p:cNvPr id="7" name="Slide Number Placeholder 6"/>
          <p:cNvSpPr>
            <a:spLocks noGrp="1"/>
          </p:cNvSpPr>
          <p:nvPr>
            <p:ph type="sldNum" sz="quarter" idx="12"/>
          </p:nvPr>
        </p:nvSpPr>
        <p:spPr/>
        <p:txBody>
          <a:bodyPr/>
          <a:lstStyle/>
          <a:p>
            <a:fld id="{30879362-658A-E344-B7E9-F19991414F7F}" type="slidenum">
              <a:rPr lang="en-US" smtClean="0"/>
              <a:pPr/>
              <a:t>‹#›</a:t>
            </a:fld>
            <a:endParaRPr lang="en-US"/>
          </a:p>
        </p:txBody>
      </p:sp>
      <p:sp>
        <p:nvSpPr>
          <p:cNvPr id="8"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10" name="Title 1"/>
          <p:cNvSpPr>
            <a:spLocks noGrp="1"/>
          </p:cNvSpPr>
          <p:nvPr>
            <p:ph type="title"/>
          </p:nvPr>
        </p:nvSpPr>
        <p:spPr>
          <a:xfrm>
            <a:off x="7772400" y="901521"/>
            <a:ext cx="3898393" cy="2588654"/>
          </a:xfrm>
        </p:spPr>
        <p:txBody>
          <a:bodyPr anchor="t">
            <a:normAutofit/>
          </a:bodyPr>
          <a:lstStyle>
            <a:lvl1pPr marL="0" indent="0" algn="l">
              <a:buFontTx/>
              <a:buNone/>
              <a:defRPr sz="2800" b="0">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457200" y="901522"/>
            <a:ext cx="6617164" cy="4291717"/>
          </a:xfrm>
        </p:spPr>
        <p:txBody>
          <a:bodyPr>
            <a:normAutofit/>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609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879362-658A-E344-B7E9-F19991414F7F}" type="slidenum">
              <a:rPr lang="en-US" smtClean="0"/>
              <a:pPr/>
              <a:t>‹#›</a:t>
            </a:fld>
            <a:endParaRPr lang="en-US"/>
          </a:p>
        </p:txBody>
      </p:sp>
      <p:sp>
        <p:nvSpPr>
          <p:cNvPr id="8"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Tree>
    <p:extLst>
      <p:ext uri="{BB962C8B-B14F-4D97-AF65-F5344CB8AC3E}">
        <p14:creationId xmlns:p14="http://schemas.microsoft.com/office/powerpoint/2010/main" val="3149451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108204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62000" y="1600201"/>
            <a:ext cx="10820400" cy="4525963"/>
          </a:xfrm>
        </p:spPr>
        <p:txBody>
          <a:bodyPr vert="eaVert">
            <a:normAutofit/>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30879362-658A-E344-B7E9-F19991414F7F}" type="slidenum">
              <a:rPr lang="en-US" smtClean="0"/>
              <a:pPr/>
              <a:t>‹#›</a:t>
            </a:fld>
            <a:endParaRPr lang="en-US"/>
          </a:p>
        </p:txBody>
      </p:sp>
      <p:sp>
        <p:nvSpPr>
          <p:cNvPr id="7"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Tree>
    <p:extLst>
      <p:ext uri="{BB962C8B-B14F-4D97-AF65-F5344CB8AC3E}">
        <p14:creationId xmlns:p14="http://schemas.microsoft.com/office/powerpoint/2010/main" val="2027928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11"/>
          <p:cNvGrpSpPr/>
          <p:nvPr/>
        </p:nvGrpSpPr>
        <p:grpSpPr>
          <a:xfrm rot="5400000">
            <a:off x="-91496" y="6247324"/>
            <a:ext cx="879094" cy="342260"/>
            <a:chOff x="3260468" y="5276893"/>
            <a:chExt cx="879094" cy="256695"/>
          </a:xfrm>
        </p:grpSpPr>
        <p:sp>
          <p:nvSpPr>
            <p:cNvPr id="8" name="Rectangle 7"/>
            <p:cNvSpPr/>
            <p:nvPr userDrawn="1"/>
          </p:nvSpPr>
          <p:spPr>
            <a:xfrm>
              <a:off x="3260468" y="5276893"/>
              <a:ext cx="879094" cy="256695"/>
            </a:xfrm>
            <a:prstGeom prst="rect">
              <a:avLst/>
            </a:prstGeom>
            <a:solidFill>
              <a:srgbClr val="004B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4009238" y="5276893"/>
              <a:ext cx="130324" cy="256695"/>
            </a:xfrm>
            <a:prstGeom prst="rect">
              <a:avLst/>
            </a:prstGeom>
            <a:solidFill>
              <a:srgbClr val="6CAE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3260468" y="5276893"/>
              <a:ext cx="879094" cy="256695"/>
            </a:xfrm>
            <a:prstGeom prst="rect">
              <a:avLst/>
            </a:prstGeom>
            <a:solidFill>
              <a:srgbClr val="004B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4009238" y="5276893"/>
              <a:ext cx="130324" cy="256695"/>
            </a:xfrm>
            <a:prstGeom prst="rect">
              <a:avLst/>
            </a:prstGeom>
            <a:solidFill>
              <a:srgbClr val="6CAE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rot="5400000">
            <a:off x="-214350" y="4900084"/>
            <a:ext cx="1143002" cy="486833"/>
          </a:xfrm>
        </p:spPr>
        <p:txBody>
          <a:bodyPr/>
          <a:lstStyle>
            <a:lvl1pPr>
              <a:defRPr/>
            </a:lvl1pPr>
          </a:lstStyle>
          <a:p>
            <a:r>
              <a:rPr lang="en-US"/>
              <a:t>© IDC</a:t>
            </a:r>
            <a:endParaRPr lang="en-US" dirty="0"/>
          </a:p>
        </p:txBody>
      </p:sp>
      <p:sp>
        <p:nvSpPr>
          <p:cNvPr id="6" name="Slide Number Placeholder 5"/>
          <p:cNvSpPr>
            <a:spLocks noGrp="1"/>
          </p:cNvSpPr>
          <p:nvPr>
            <p:ph type="sldNum" sz="quarter" idx="12"/>
          </p:nvPr>
        </p:nvSpPr>
        <p:spPr>
          <a:xfrm rot="5400000">
            <a:off x="-216455" y="5627562"/>
            <a:ext cx="1165276" cy="486833"/>
          </a:xfrm>
        </p:spPr>
        <p:txBody>
          <a:bodyPr/>
          <a:lstStyle/>
          <a:p>
            <a:fld id="{30879362-658A-E344-B7E9-F19991414F7F}" type="slidenum">
              <a:rPr lang="en-US" smtClean="0"/>
              <a:pPr/>
              <a:t>‹#›</a:t>
            </a:fld>
            <a:endParaRPr lang="en-US" dirty="0"/>
          </a:p>
        </p:txBody>
      </p:sp>
      <p:pic>
        <p:nvPicPr>
          <p:cNvPr id="13" name="Picture 12"/>
          <p:cNvPicPr>
            <a:picLocks noChangeAspect="1"/>
          </p:cNvPicPr>
          <p:nvPr userDrawn="1"/>
        </p:nvPicPr>
        <p:blipFill>
          <a:blip r:embed="rId2"/>
          <a:stretch>
            <a:fillRect/>
          </a:stretch>
        </p:blipFill>
        <p:spPr>
          <a:xfrm rot="5400000" flipV="1">
            <a:off x="-526442" y="1034760"/>
            <a:ext cx="1891435" cy="363951"/>
          </a:xfrm>
          <a:prstGeom prst="rect">
            <a:avLst/>
          </a:prstGeom>
        </p:spPr>
      </p:pic>
    </p:spTree>
    <p:extLst>
      <p:ext uri="{BB962C8B-B14F-4D97-AF65-F5344CB8AC3E}">
        <p14:creationId xmlns:p14="http://schemas.microsoft.com/office/powerpoint/2010/main" val="210395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o not delete"/>
          <p:cNvSpPr/>
          <p:nvPr userDrawn="1"/>
        </p:nvSpPr>
        <p:spPr>
          <a:xfrm>
            <a:off x="173255" y="4302493"/>
            <a:ext cx="6747309" cy="1780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sp>
        <p:nvSpPr>
          <p:cNvPr id="2" name="Title 1"/>
          <p:cNvSpPr>
            <a:spLocks noGrp="1"/>
          </p:cNvSpPr>
          <p:nvPr>
            <p:ph type="title" hasCustomPrompt="1"/>
          </p:nvPr>
        </p:nvSpPr>
        <p:spPr>
          <a:xfrm>
            <a:off x="389563" y="386280"/>
            <a:ext cx="10515600" cy="443198"/>
          </a:xfrm>
        </p:spPr>
        <p:txBody>
          <a:bodyPr/>
          <a:lstStyle>
            <a:lvl1pPr>
              <a:defRPr sz="3200">
                <a:solidFill>
                  <a:schemeClr val="accent3"/>
                </a:solidFill>
              </a:defRPr>
            </a:lvl1pPr>
          </a:lstStyle>
          <a:p>
            <a:r>
              <a:rPr lang="en-US" dirty="0"/>
              <a:t>click to edit master title style</a:t>
            </a:r>
          </a:p>
        </p:txBody>
      </p:sp>
      <p:sp>
        <p:nvSpPr>
          <p:cNvPr id="3" name="Content Placeholder 2"/>
          <p:cNvSpPr>
            <a:spLocks noGrp="1"/>
          </p:cNvSpPr>
          <p:nvPr>
            <p:ph idx="1"/>
            <p:custDataLst>
              <p:tags r:id="rId1"/>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4833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1" name="Text Placeholder 2"/>
          <p:cNvSpPr>
            <a:spLocks noGrp="1"/>
          </p:cNvSpPr>
          <p:nvPr>
            <p:ph type="body" idx="13" hasCustomPrompt="1"/>
          </p:nvPr>
        </p:nvSpPr>
        <p:spPr>
          <a:xfrm>
            <a:off x="762000" y="1874839"/>
            <a:ext cx="10820400" cy="3154361"/>
          </a:xfrm>
        </p:spPr>
        <p:txBody>
          <a:bodyPr anchor="t">
            <a:normAutofit/>
          </a:bodyPr>
          <a:lstStyle>
            <a:lvl1pPr marL="0" indent="0" algn="l">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Contact Name </a:t>
            </a:r>
            <a:br>
              <a:rPr lang="en-US" dirty="0"/>
            </a:br>
            <a:r>
              <a:rPr lang="en-US" dirty="0"/>
              <a:t>Email </a:t>
            </a:r>
            <a:br>
              <a:rPr lang="en-US" dirty="0"/>
            </a:br>
            <a:r>
              <a:rPr lang="en-US" dirty="0"/>
              <a:t>Phone </a:t>
            </a:r>
          </a:p>
        </p:txBody>
      </p:sp>
      <p:pic>
        <p:nvPicPr>
          <p:cNvPr id="12" name="Picture 11"/>
          <p:cNvPicPr>
            <a:picLocks noChangeAspect="1"/>
          </p:cNvPicPr>
          <p:nvPr userDrawn="1"/>
        </p:nvPicPr>
        <p:blipFill>
          <a:blip r:embed="rId2"/>
          <a:stretch>
            <a:fillRect/>
          </a:stretch>
        </p:blipFill>
        <p:spPr>
          <a:xfrm>
            <a:off x="-9525" y="0"/>
            <a:ext cx="12192000" cy="1600200"/>
          </a:xfrm>
          <a:prstGeom prst="rect">
            <a:avLst/>
          </a:prstGeom>
        </p:spPr>
      </p:pic>
      <p:sp>
        <p:nvSpPr>
          <p:cNvPr id="13" name="Title 1"/>
          <p:cNvSpPr txBox="1">
            <a:spLocks/>
          </p:cNvSpPr>
          <p:nvPr userDrawn="1"/>
        </p:nvSpPr>
        <p:spPr>
          <a:xfrm>
            <a:off x="762000" y="274638"/>
            <a:ext cx="10820400" cy="1096961"/>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4000" b="0" i="0" kern="1200" cap="none">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For More Information</a:t>
            </a:r>
          </a:p>
        </p:txBody>
      </p:sp>
      <p:sp>
        <p:nvSpPr>
          <p:cNvPr id="5" name="Footer Placeholder 4"/>
          <p:cNvSpPr>
            <a:spLocks noGrp="1"/>
          </p:cNvSpPr>
          <p:nvPr>
            <p:ph type="ftr" sz="quarter" idx="11"/>
          </p:nvPr>
        </p:nvSpPr>
        <p:spPr>
          <a:xfrm>
            <a:off x="8153400" y="6477000"/>
            <a:ext cx="2590800" cy="318831"/>
          </a:xfrm>
        </p:spPr>
        <p:txBody>
          <a:bodyPr/>
          <a:lstStyle/>
          <a:p>
            <a:pPr algn="r"/>
            <a:r>
              <a:rPr lang="en-US"/>
              <a:t>© IDC</a:t>
            </a:r>
            <a:endParaRPr lang="en-US" dirty="0"/>
          </a:p>
        </p:txBody>
      </p:sp>
      <p:sp>
        <p:nvSpPr>
          <p:cNvPr id="6" name="Slide Number Placeholder 5"/>
          <p:cNvSpPr>
            <a:spLocks noGrp="1"/>
          </p:cNvSpPr>
          <p:nvPr>
            <p:ph type="sldNum" sz="quarter" idx="12"/>
          </p:nvPr>
        </p:nvSpPr>
        <p:spPr/>
        <p:txBody>
          <a:bodyPr/>
          <a:lstStyle/>
          <a:p>
            <a:fld id="{30879362-658A-E344-B7E9-F19991414F7F}" type="slidenum">
              <a:rPr lang="en-US" smtClean="0"/>
              <a:pPr/>
              <a:t>‹#›</a:t>
            </a:fld>
            <a:endParaRPr lang="en-US" dirty="0"/>
          </a:p>
        </p:txBody>
      </p:sp>
      <p:grpSp>
        <p:nvGrpSpPr>
          <p:cNvPr id="14" name="Group 13"/>
          <p:cNvGrpSpPr/>
          <p:nvPr userDrawn="1"/>
        </p:nvGrpSpPr>
        <p:grpSpPr>
          <a:xfrm>
            <a:off x="7239000" y="4800600"/>
            <a:ext cx="5574944" cy="1326592"/>
            <a:chOff x="5826025" y="5539206"/>
            <a:chExt cx="5574944" cy="1326592"/>
          </a:xfrm>
        </p:grpSpPr>
        <p:grpSp>
          <p:nvGrpSpPr>
            <p:cNvPr id="15" name="Group 14"/>
            <p:cNvGrpSpPr/>
            <p:nvPr/>
          </p:nvGrpSpPr>
          <p:grpSpPr>
            <a:xfrm>
              <a:off x="5826025" y="5778931"/>
              <a:ext cx="457200" cy="1086867"/>
              <a:chOff x="5826025" y="5778931"/>
              <a:chExt cx="457200" cy="1086867"/>
            </a:xfrm>
          </p:grpSpPr>
          <p:pic>
            <p:nvPicPr>
              <p:cNvPr id="19" name="Picture 18"/>
              <p:cNvPicPr>
                <a:picLocks noChangeAspect="1"/>
              </p:cNvPicPr>
              <p:nvPr/>
            </p:nvPicPr>
            <p:blipFill>
              <a:blip r:embed="rId3"/>
              <a:stretch>
                <a:fillRect/>
              </a:stretch>
            </p:blipFill>
            <p:spPr>
              <a:xfrm>
                <a:off x="5826025" y="6270052"/>
                <a:ext cx="457200" cy="595746"/>
              </a:xfrm>
              <a:prstGeom prst="rect">
                <a:avLst/>
              </a:prstGeom>
            </p:spPr>
          </p:pic>
          <p:pic>
            <p:nvPicPr>
              <p:cNvPr id="20" name="Picture 19"/>
              <p:cNvPicPr>
                <a:picLocks noChangeAspect="1"/>
              </p:cNvPicPr>
              <p:nvPr/>
            </p:nvPicPr>
            <p:blipFill>
              <a:blip r:embed="rId4"/>
              <a:stretch>
                <a:fillRect/>
              </a:stretch>
            </p:blipFill>
            <p:spPr>
              <a:xfrm>
                <a:off x="5889297" y="5778931"/>
                <a:ext cx="393928" cy="548686"/>
              </a:xfrm>
              <a:prstGeom prst="rect">
                <a:avLst/>
              </a:prstGeom>
            </p:spPr>
          </p:pic>
        </p:grpSp>
        <p:grpSp>
          <p:nvGrpSpPr>
            <p:cNvPr id="16" name="Group 15"/>
            <p:cNvGrpSpPr/>
            <p:nvPr/>
          </p:nvGrpSpPr>
          <p:grpSpPr>
            <a:xfrm>
              <a:off x="5826025" y="5539206"/>
              <a:ext cx="5574944" cy="1287996"/>
              <a:chOff x="5805769" y="5484383"/>
              <a:chExt cx="5574944" cy="1287996"/>
            </a:xfrm>
          </p:grpSpPr>
          <p:sp>
            <p:nvSpPr>
              <p:cNvPr id="17" name="Rectangle 16"/>
              <p:cNvSpPr/>
              <p:nvPr/>
            </p:nvSpPr>
            <p:spPr>
              <a:xfrm>
                <a:off x="5805769" y="6249159"/>
                <a:ext cx="4038600" cy="523220"/>
              </a:xfrm>
              <a:prstGeom prst="rect">
                <a:avLst/>
              </a:prstGeom>
            </p:spPr>
            <p:txBody>
              <a:bodyPr wrap="square">
                <a:spAutoFit/>
              </a:bodyPr>
              <a:lstStyle/>
              <a:p>
                <a:pPr lvl="1"/>
                <a:r>
                  <a:rPr lang="en-US" sz="1400" b="1" dirty="0">
                    <a:latin typeface="Open Sans" panose="020B0606030504020204"/>
                  </a:rPr>
                  <a:t>LinkedIn</a:t>
                </a:r>
              </a:p>
              <a:p>
                <a:pPr lvl="1"/>
                <a:r>
                  <a:rPr lang="en-US" sz="1400" dirty="0">
                    <a:latin typeface="Open Sans" panose="020B0606030504020204"/>
                    <a:hlinkClick r:id="rId5"/>
                  </a:rPr>
                  <a:t>https://www.linkedin.com/company/idc</a:t>
                </a:r>
                <a:r>
                  <a:rPr lang="en-US" sz="1400" dirty="0">
                    <a:latin typeface="Open Sans" panose="020B0606030504020204"/>
                  </a:rPr>
                  <a:t> </a:t>
                </a:r>
              </a:p>
            </p:txBody>
          </p:sp>
          <p:sp>
            <p:nvSpPr>
              <p:cNvPr id="18" name="Rectangle 17"/>
              <p:cNvSpPr/>
              <p:nvPr/>
            </p:nvSpPr>
            <p:spPr>
              <a:xfrm>
                <a:off x="5805769" y="5484383"/>
                <a:ext cx="5574944" cy="769441"/>
              </a:xfrm>
              <a:prstGeom prst="rect">
                <a:avLst/>
              </a:prstGeom>
            </p:spPr>
            <p:txBody>
              <a:bodyPr wrap="square">
                <a:spAutoFit/>
              </a:bodyPr>
              <a:lstStyle/>
              <a:p>
                <a:pPr lvl="1"/>
                <a:endParaRPr lang="en-US" sz="1600" dirty="0">
                  <a:latin typeface="Open Sans" panose="020B0606030504020204"/>
                </a:endParaRPr>
              </a:p>
              <a:p>
                <a:pPr lvl="1"/>
                <a:r>
                  <a:rPr lang="en-US" sz="1400" b="1" dirty="0">
                    <a:latin typeface="Open Sans" panose="020B0606030504020204"/>
                  </a:rPr>
                  <a:t>Twitter</a:t>
                </a:r>
              </a:p>
              <a:p>
                <a:pPr lvl="1"/>
                <a:r>
                  <a:rPr lang="en-US" sz="1400" dirty="0">
                    <a:latin typeface="Open Sans" panose="020B0606030504020204"/>
                    <a:hlinkClick r:id="rId6"/>
                  </a:rPr>
                  <a:t>https://twitter.com/@IDC</a:t>
                </a:r>
                <a:r>
                  <a:rPr lang="en-US" sz="1400" dirty="0">
                    <a:latin typeface="Open Sans" panose="020B0606030504020204"/>
                  </a:rPr>
                  <a:t> </a:t>
                </a:r>
              </a:p>
            </p:txBody>
          </p:sp>
        </p:grpSp>
      </p:grpSp>
      <p:sp>
        <p:nvSpPr>
          <p:cNvPr id="2" name="Rectangle 1"/>
          <p:cNvSpPr/>
          <p:nvPr userDrawn="1"/>
        </p:nvSpPr>
        <p:spPr>
          <a:xfrm>
            <a:off x="760693" y="2955700"/>
            <a:ext cx="1767792" cy="400110"/>
          </a:xfrm>
          <a:prstGeom prst="rect">
            <a:avLst/>
          </a:prstGeom>
        </p:spPr>
        <p:txBody>
          <a:bodyPr wrap="none">
            <a:spAutoFit/>
          </a:bodyPr>
          <a:lstStyle/>
          <a:p>
            <a:r>
              <a:rPr lang="en-US" sz="2000" b="0" dirty="0">
                <a:latin typeface="Open Sans" panose="020B0606030504020204" pitchFamily="34" charset="0"/>
                <a:ea typeface="Open Sans" panose="020B0606030504020204" pitchFamily="34" charset="0"/>
                <a:cs typeface="Open Sans" panose="020B0606030504020204" pitchFamily="34" charset="0"/>
                <a:hlinkClick r:id="rId7"/>
              </a:rPr>
              <a:t>www.idc.com</a:t>
            </a:r>
            <a:endParaRPr lang="en-US" sz="20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4404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Very Important Title">
    <p:spTree>
      <p:nvGrpSpPr>
        <p:cNvPr id="1" name=""/>
        <p:cNvGrpSpPr/>
        <p:nvPr/>
      </p:nvGrpSpPr>
      <p:grpSpPr>
        <a:xfrm>
          <a:off x="0" y="0"/>
          <a:ext cx="0" cy="0"/>
          <a:chOff x="0" y="0"/>
          <a:chExt cx="0" cy="0"/>
        </a:xfrm>
      </p:grpSpPr>
      <p:sp>
        <p:nvSpPr>
          <p:cNvPr id="7" name="Do not delete"/>
          <p:cNvSpPr/>
          <p:nvPr userDrawn="1"/>
        </p:nvSpPr>
        <p:spPr>
          <a:xfrm>
            <a:off x="173255" y="3830855"/>
            <a:ext cx="6747309" cy="2252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pic>
        <p:nvPicPr>
          <p:cNvPr id="11" name="Picture 10">
            <a:extLst>
              <a:ext uri="{FF2B5EF4-FFF2-40B4-BE49-F238E27FC236}">
                <a16:creationId xmlns:a16="http://schemas.microsoft.com/office/drawing/2014/main" id="{35FA0EA7-FD01-7E40-B005-BC97643580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354218"/>
            <a:ext cx="12192000" cy="4704309"/>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389565" y="1731828"/>
            <a:ext cx="6266730" cy="3771954"/>
          </a:xfrm>
          <a:prstGeom prst="rect">
            <a:avLst/>
          </a:prstGeom>
        </p:spPr>
        <p:txBody>
          <a:bodyPr vert="horz" lIns="91440" tIns="45720" rIns="91440" bIns="45720" rtlCol="0">
            <a:normAutofit/>
          </a:bodyPr>
          <a:lstStyle>
            <a:lvl1pPr>
              <a:defRPr sz="2400">
                <a:solidFill>
                  <a:schemeClr val="accent5">
                    <a:lumMod val="50000"/>
                  </a:schemeClr>
                </a:solidFill>
              </a:defRPr>
            </a:lvl1pPr>
            <a:lvl2pPr>
              <a:defRPr sz="2000">
                <a:solidFill>
                  <a:schemeClr val="accent5">
                    <a:lumMod val="50000"/>
                  </a:schemeClr>
                </a:solidFill>
              </a:defRPr>
            </a:lvl2pPr>
            <a:lvl3pPr>
              <a:defRPr sz="1800">
                <a:solidFill>
                  <a:schemeClr val="accent5">
                    <a:lumMod val="50000"/>
                  </a:schemeClr>
                </a:solidFill>
              </a:defRPr>
            </a:lvl3pPr>
            <a:lvl4pPr>
              <a:defRPr sz="1600">
                <a:solidFill>
                  <a:schemeClr val="accent5">
                    <a:lumMod val="50000"/>
                  </a:schemeClr>
                </a:solidFill>
              </a:defRPr>
            </a:lvl4pPr>
            <a:lvl5pP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59DCF8F5-A713-754C-996D-815616B938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541" r="32813" b="51852"/>
          <a:stretch/>
        </p:blipFill>
        <p:spPr>
          <a:xfrm>
            <a:off x="6762282" y="1707189"/>
            <a:ext cx="4602376" cy="4351338"/>
          </a:xfrm>
          <a:prstGeom prst="rect">
            <a:avLst/>
          </a:prstGeom>
        </p:spPr>
      </p:pic>
    </p:spTree>
    <p:extLst>
      <p:ext uri="{BB962C8B-B14F-4D97-AF65-F5344CB8AC3E}">
        <p14:creationId xmlns:p14="http://schemas.microsoft.com/office/powerpoint/2010/main" val="1563055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Very Important Title">
    <p:spTree>
      <p:nvGrpSpPr>
        <p:cNvPr id="1" name=""/>
        <p:cNvGrpSpPr/>
        <p:nvPr/>
      </p:nvGrpSpPr>
      <p:grpSpPr>
        <a:xfrm>
          <a:off x="0" y="0"/>
          <a:ext cx="0" cy="0"/>
          <a:chOff x="0" y="0"/>
          <a:chExt cx="0" cy="0"/>
        </a:xfrm>
      </p:grpSpPr>
      <p:sp>
        <p:nvSpPr>
          <p:cNvPr id="7" name="Do not delete"/>
          <p:cNvSpPr/>
          <p:nvPr userDrawn="1"/>
        </p:nvSpPr>
        <p:spPr>
          <a:xfrm>
            <a:off x="173255" y="3907857"/>
            <a:ext cx="6747309" cy="217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pic>
        <p:nvPicPr>
          <p:cNvPr id="6" name="Picture 5">
            <a:extLst>
              <a:ext uri="{FF2B5EF4-FFF2-40B4-BE49-F238E27FC236}">
                <a16:creationId xmlns:a16="http://schemas.microsoft.com/office/drawing/2014/main" id="{E6376B99-D832-4F41-96D1-BB495CD255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354218"/>
            <a:ext cx="12192000" cy="4704309"/>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389564" y="1795128"/>
            <a:ext cx="7270693" cy="3825743"/>
          </a:xfrm>
          <a:prstGeom prst="rect">
            <a:avLst/>
          </a:prstGeom>
        </p:spPr>
        <p:txBody>
          <a:bodyPr vert="horz" lIns="91440" tIns="45720" rIns="91440" bIns="45720" rtlCol="0">
            <a:normAutofit/>
          </a:bodyPr>
          <a:lstStyle>
            <a:lvl1pPr>
              <a:defRPr sz="2400">
                <a:solidFill>
                  <a:schemeClr val="accent5">
                    <a:lumMod val="50000"/>
                  </a:schemeClr>
                </a:solidFill>
              </a:defRPr>
            </a:lvl1pPr>
            <a:lvl2pPr>
              <a:defRPr sz="2000">
                <a:solidFill>
                  <a:schemeClr val="accent5">
                    <a:lumMod val="50000"/>
                  </a:schemeClr>
                </a:solidFill>
              </a:defRPr>
            </a:lvl2pPr>
            <a:lvl3pPr>
              <a:defRPr sz="1800">
                <a:solidFill>
                  <a:schemeClr val="accent5">
                    <a:lumMod val="50000"/>
                  </a:schemeClr>
                </a:solidFill>
              </a:defRPr>
            </a:lvl3pPr>
            <a:lvl4pPr>
              <a:defRPr sz="1600">
                <a:solidFill>
                  <a:schemeClr val="accent5">
                    <a:lumMod val="50000"/>
                  </a:schemeClr>
                </a:solidFill>
              </a:defRPr>
            </a:lvl4pPr>
            <a:lvl5pPr>
              <a:defRPr sz="1600">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CC16C0A-BB45-FC4E-B66B-EB4310B03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969" r="35547" b="50141"/>
          <a:stretch/>
        </p:blipFill>
        <p:spPr>
          <a:xfrm>
            <a:off x="7409915" y="1420351"/>
            <a:ext cx="3553040" cy="4638176"/>
          </a:xfrm>
          <a:prstGeom prst="rect">
            <a:avLst/>
          </a:prstGeom>
        </p:spPr>
      </p:pic>
    </p:spTree>
    <p:extLst>
      <p:ext uri="{BB962C8B-B14F-4D97-AF65-F5344CB8AC3E}">
        <p14:creationId xmlns:p14="http://schemas.microsoft.com/office/powerpoint/2010/main" val="2717975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8_Very Important Title">
    <p:spTree>
      <p:nvGrpSpPr>
        <p:cNvPr id="1" name=""/>
        <p:cNvGrpSpPr/>
        <p:nvPr/>
      </p:nvGrpSpPr>
      <p:grpSpPr>
        <a:xfrm>
          <a:off x="0" y="0"/>
          <a:ext cx="0" cy="0"/>
          <a:chOff x="0" y="0"/>
          <a:chExt cx="0" cy="0"/>
        </a:xfrm>
      </p:grpSpPr>
      <p:sp>
        <p:nvSpPr>
          <p:cNvPr id="7" name="Do not delete"/>
          <p:cNvSpPr/>
          <p:nvPr userDrawn="1"/>
        </p:nvSpPr>
        <p:spPr>
          <a:xfrm>
            <a:off x="173255" y="3907857"/>
            <a:ext cx="6747309" cy="217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pic>
        <p:nvPicPr>
          <p:cNvPr id="6" name="Picture 5">
            <a:extLst>
              <a:ext uri="{FF2B5EF4-FFF2-40B4-BE49-F238E27FC236}">
                <a16:creationId xmlns:a16="http://schemas.microsoft.com/office/drawing/2014/main" id="{E6376B99-D832-4F41-96D1-BB495CD255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355286"/>
            <a:ext cx="12192000" cy="4704309"/>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389564" y="1731828"/>
            <a:ext cx="7270693" cy="4351338"/>
          </a:xfrm>
          <a:prstGeom prst="rect">
            <a:avLst/>
          </a:prstGeom>
        </p:spPr>
        <p:txBody>
          <a:bodyPr vert="horz" lIns="91440" tIns="45720" rIns="91440" bIns="45720" rtlCol="0">
            <a:normAutofit/>
          </a:bodyPr>
          <a:lstStyle>
            <a:lvl1pPr>
              <a:defRPr sz="2400">
                <a:solidFill>
                  <a:schemeClr val="accent5">
                    <a:lumMod val="50000"/>
                  </a:schemeClr>
                </a:solidFill>
              </a:defRPr>
            </a:lvl1pPr>
            <a:lvl2pPr>
              <a:defRPr sz="2000">
                <a:solidFill>
                  <a:schemeClr val="accent5">
                    <a:lumMod val="50000"/>
                  </a:schemeClr>
                </a:solidFill>
              </a:defRPr>
            </a:lvl2pPr>
            <a:lvl3pPr>
              <a:defRPr sz="1800">
                <a:solidFill>
                  <a:schemeClr val="accent5">
                    <a:lumMod val="50000"/>
                  </a:schemeClr>
                </a:solidFill>
              </a:defRPr>
            </a:lvl3pPr>
            <a:lvl4pPr>
              <a:defRPr sz="1600">
                <a:solidFill>
                  <a:schemeClr val="accent5">
                    <a:lumMod val="50000"/>
                  </a:schemeClr>
                </a:solidFill>
              </a:defRPr>
            </a:lvl4pPr>
            <a:lvl5pP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9166AFE-EC49-CA43-B59C-915616548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795" r="41455" b="42745"/>
          <a:stretch/>
        </p:blipFill>
        <p:spPr>
          <a:xfrm>
            <a:off x="7892986" y="1096721"/>
            <a:ext cx="2889314" cy="4962874"/>
          </a:xfrm>
          <a:prstGeom prst="rect">
            <a:avLst/>
          </a:prstGeom>
        </p:spPr>
      </p:pic>
    </p:spTree>
    <p:extLst>
      <p:ext uri="{BB962C8B-B14F-4D97-AF65-F5344CB8AC3E}">
        <p14:creationId xmlns:p14="http://schemas.microsoft.com/office/powerpoint/2010/main" val="3238592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9_Very Important Title">
    <p:spTree>
      <p:nvGrpSpPr>
        <p:cNvPr id="1" name=""/>
        <p:cNvGrpSpPr/>
        <p:nvPr/>
      </p:nvGrpSpPr>
      <p:grpSpPr>
        <a:xfrm>
          <a:off x="0" y="0"/>
          <a:ext cx="0" cy="0"/>
          <a:chOff x="0" y="0"/>
          <a:chExt cx="0" cy="0"/>
        </a:xfrm>
      </p:grpSpPr>
      <p:sp>
        <p:nvSpPr>
          <p:cNvPr id="7" name="Do not delete"/>
          <p:cNvSpPr/>
          <p:nvPr userDrawn="1"/>
        </p:nvSpPr>
        <p:spPr>
          <a:xfrm>
            <a:off x="173255" y="3907857"/>
            <a:ext cx="6747309" cy="217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Calibri" panose="020F0502020204030204" pitchFamily="34" charset="0"/>
            </a:endParaRPr>
          </a:p>
        </p:txBody>
      </p:sp>
      <p:pic>
        <p:nvPicPr>
          <p:cNvPr id="6" name="Picture 5">
            <a:extLst>
              <a:ext uri="{FF2B5EF4-FFF2-40B4-BE49-F238E27FC236}">
                <a16:creationId xmlns:a16="http://schemas.microsoft.com/office/drawing/2014/main" id="{E6376B99-D832-4F41-96D1-BB495CD255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355286"/>
            <a:ext cx="12192000" cy="4704309"/>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389564" y="1731828"/>
            <a:ext cx="7270693" cy="4351338"/>
          </a:xfrm>
          <a:prstGeom prst="rect">
            <a:avLst/>
          </a:prstGeom>
        </p:spPr>
        <p:txBody>
          <a:bodyPr vert="horz" lIns="91440" tIns="45720" rIns="91440" bIns="45720" rtlCol="0">
            <a:normAutofit/>
          </a:bodyPr>
          <a:lstStyle>
            <a:lvl1pPr>
              <a:defRPr sz="2400">
                <a:solidFill>
                  <a:schemeClr val="accent5">
                    <a:lumMod val="50000"/>
                  </a:schemeClr>
                </a:solidFill>
              </a:defRPr>
            </a:lvl1pPr>
            <a:lvl2pPr>
              <a:defRPr sz="2000">
                <a:solidFill>
                  <a:schemeClr val="accent5">
                    <a:lumMod val="50000"/>
                  </a:schemeClr>
                </a:solidFill>
              </a:defRPr>
            </a:lvl2pPr>
            <a:lvl3pPr>
              <a:defRPr sz="1800">
                <a:solidFill>
                  <a:schemeClr val="accent5">
                    <a:lumMod val="50000"/>
                  </a:schemeClr>
                </a:solidFill>
              </a:defRPr>
            </a:lvl3pPr>
            <a:lvl4pPr>
              <a:defRPr sz="1600">
                <a:solidFill>
                  <a:schemeClr val="accent5">
                    <a:lumMod val="50000"/>
                  </a:schemeClr>
                </a:solidFill>
              </a:defRPr>
            </a:lvl4pPr>
            <a:lvl5pP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9166AFE-EC49-CA43-B59C-915616548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795" r="41455" b="42745"/>
          <a:stretch/>
        </p:blipFill>
        <p:spPr>
          <a:xfrm>
            <a:off x="8968751" y="1096721"/>
            <a:ext cx="2889314" cy="4962874"/>
          </a:xfrm>
          <a:prstGeom prst="rect">
            <a:avLst/>
          </a:prstGeom>
        </p:spPr>
      </p:pic>
    </p:spTree>
    <p:extLst>
      <p:ext uri="{BB962C8B-B14F-4D97-AF65-F5344CB8AC3E}">
        <p14:creationId xmlns:p14="http://schemas.microsoft.com/office/powerpoint/2010/main" val="64845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Very Important 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34E04C-658A-3F44-BEA1-BF87BAF703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59"/>
          <a:stretch/>
        </p:blipFill>
        <p:spPr>
          <a:xfrm>
            <a:off x="0" y="1354218"/>
            <a:ext cx="12192000" cy="4676077"/>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389564" y="1596944"/>
            <a:ext cx="5566736" cy="4351338"/>
          </a:xfrm>
          <a:prstGeom prst="rect">
            <a:avLst/>
          </a:prstGeom>
        </p:spPr>
        <p:txBody>
          <a:bodyPr vert="horz" lIns="91440" tIns="45720" rIns="91440" bIns="45720" rtlCol="0">
            <a:normAutofit/>
          </a:bodyPr>
          <a:lstStyle>
            <a:lvl1pPr>
              <a:defRPr sz="2400">
                <a:solidFill>
                  <a:schemeClr val="accent5">
                    <a:lumMod val="50000"/>
                  </a:schemeClr>
                </a:solidFill>
              </a:defRPr>
            </a:lvl1pPr>
            <a:lvl2pPr>
              <a:defRPr sz="2000">
                <a:solidFill>
                  <a:schemeClr val="accent5">
                    <a:lumMod val="50000"/>
                  </a:schemeClr>
                </a:solidFill>
              </a:defRPr>
            </a:lvl2pPr>
            <a:lvl3pPr>
              <a:defRPr sz="1800">
                <a:solidFill>
                  <a:schemeClr val="accent5">
                    <a:lumMod val="50000"/>
                  </a:schemeClr>
                </a:solidFill>
              </a:defRPr>
            </a:lvl3pPr>
            <a:lvl4pPr>
              <a:defRPr sz="1600">
                <a:solidFill>
                  <a:schemeClr val="accent5">
                    <a:lumMod val="50000"/>
                  </a:schemeClr>
                </a:solidFill>
              </a:defRPr>
            </a:lvl4pPr>
            <a:lvl5pPr>
              <a:defRPr sz="1600">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erson in a suit and tie&#10;&#10;Description automatically generated with low confidence">
            <a:extLst>
              <a:ext uri="{FF2B5EF4-FFF2-40B4-BE49-F238E27FC236}">
                <a16:creationId xmlns:a16="http://schemas.microsoft.com/office/drawing/2014/main" id="{3599AF15-0966-0941-BF5E-5F530041B5C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7703" b="5173"/>
          <a:stretch/>
        </p:blipFill>
        <p:spPr>
          <a:xfrm>
            <a:off x="6395977" y="827704"/>
            <a:ext cx="5100855" cy="5202591"/>
          </a:xfrm>
          <a:prstGeom prst="rect">
            <a:avLst/>
          </a:prstGeom>
        </p:spPr>
      </p:pic>
    </p:spTree>
    <p:extLst>
      <p:ext uri="{BB962C8B-B14F-4D97-AF65-F5344CB8AC3E}">
        <p14:creationId xmlns:p14="http://schemas.microsoft.com/office/powerpoint/2010/main" val="3633751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Very Important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698B7B-E800-DF47-9E32-5CDAD74141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59"/>
          <a:stretch/>
        </p:blipFill>
        <p:spPr>
          <a:xfrm>
            <a:off x="0" y="1356624"/>
            <a:ext cx="12192000" cy="4676077"/>
          </a:xfrm>
          <a:prstGeom prst="rect">
            <a:avLst/>
          </a:prstGeom>
        </p:spPr>
      </p:pic>
      <p:sp>
        <p:nvSpPr>
          <p:cNvPr id="2" name="Title 1"/>
          <p:cNvSpPr>
            <a:spLocks noGrp="1"/>
          </p:cNvSpPr>
          <p:nvPr>
            <p:ph type="title" hasCustomPrompt="1"/>
          </p:nvPr>
        </p:nvSpPr>
        <p:spPr>
          <a:xfrm>
            <a:off x="389564" y="358579"/>
            <a:ext cx="10515600" cy="498598"/>
          </a:xfrm>
        </p:spPr>
        <p:txBody>
          <a:bodyPr/>
          <a:lstStyle>
            <a:lvl1pPr>
              <a:defRPr>
                <a:solidFill>
                  <a:schemeClr val="accent3"/>
                </a:solidFill>
              </a:defRPr>
            </a:lvl1pPr>
          </a:lstStyle>
          <a:p>
            <a:r>
              <a:rPr lang="en-US" dirty="0"/>
              <a:t>click to edit master title style</a:t>
            </a:r>
          </a:p>
        </p:txBody>
      </p:sp>
      <p:sp>
        <p:nvSpPr>
          <p:cNvPr id="16" name="Text Placeholder 2"/>
          <p:cNvSpPr>
            <a:spLocks noGrp="1"/>
          </p:cNvSpPr>
          <p:nvPr>
            <p:ph idx="1" hasCustomPrompt="1"/>
          </p:nvPr>
        </p:nvSpPr>
        <p:spPr>
          <a:xfrm>
            <a:off x="389564" y="1381044"/>
            <a:ext cx="7848200" cy="4351338"/>
          </a:xfrm>
          <a:prstGeom prst="rect">
            <a:avLst/>
          </a:prstGeom>
        </p:spPr>
        <p:txBody>
          <a:bodyPr vert="horz" lIns="91440" tIns="45720" rIns="91440" bIns="45720" rtlCol="0">
            <a:normAutofit/>
          </a:bodyPr>
          <a:lstStyle>
            <a:lvl1pPr>
              <a:defRPr sz="2400">
                <a:solidFill>
                  <a:schemeClr val="accent5">
                    <a:lumMod val="50000"/>
                  </a:schemeClr>
                </a:solidFill>
              </a:defRPr>
            </a:lvl1pPr>
            <a:lvl2pPr>
              <a:defRPr sz="2000">
                <a:solidFill>
                  <a:schemeClr val="accent5">
                    <a:lumMod val="50000"/>
                  </a:schemeClr>
                </a:solidFill>
              </a:defRPr>
            </a:lvl2pPr>
            <a:lvl3pPr>
              <a:defRPr sz="1800">
                <a:solidFill>
                  <a:schemeClr val="accent5">
                    <a:lumMod val="50000"/>
                  </a:schemeClr>
                </a:solidFill>
              </a:defRPr>
            </a:lvl3pPr>
            <a:lvl4pPr>
              <a:defRPr sz="1600">
                <a:solidFill>
                  <a:schemeClr val="accent5">
                    <a:lumMod val="50000"/>
                  </a:schemeClr>
                </a:solidFill>
              </a:defRPr>
            </a:lvl4pPr>
            <a:lvl5pPr>
              <a:defRPr sz="1600">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DF271163-ED1F-024A-AB9A-B22916A281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329" t="8997" r="39802" b="48148"/>
          <a:stretch/>
        </p:blipFill>
        <p:spPr>
          <a:xfrm>
            <a:off x="7093819" y="1547907"/>
            <a:ext cx="4626909" cy="4484794"/>
          </a:xfrm>
          <a:prstGeom prst="rect">
            <a:avLst/>
          </a:prstGeom>
        </p:spPr>
      </p:pic>
    </p:spTree>
    <p:extLst>
      <p:ext uri="{BB962C8B-B14F-4D97-AF65-F5344CB8AC3E}">
        <p14:creationId xmlns:p14="http://schemas.microsoft.com/office/powerpoint/2010/main" val="256643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289433" y="129019"/>
            <a:ext cx="700755" cy="761166"/>
          </a:xfrm>
          <a:prstGeom prst="rect">
            <a:avLst/>
          </a:prstGeom>
        </p:spPr>
      </p:pic>
      <p:sp>
        <p:nvSpPr>
          <p:cNvPr id="2" name="Title Placeholder 1"/>
          <p:cNvSpPr>
            <a:spLocks noGrp="1"/>
          </p:cNvSpPr>
          <p:nvPr>
            <p:ph type="title"/>
          </p:nvPr>
        </p:nvSpPr>
        <p:spPr>
          <a:xfrm>
            <a:off x="389563" y="386280"/>
            <a:ext cx="10515600" cy="443198"/>
          </a:xfrm>
          <a:prstGeom prst="rect">
            <a:avLst/>
          </a:prstGeom>
          <a:noFill/>
          <a:ln>
            <a:noFill/>
          </a:ln>
        </p:spPr>
        <p:txBody>
          <a:bodyPr wrap="square" lIns="0" tIns="0" rIns="0" bIns="0" anchor="ctr">
            <a:spAutoFit/>
          </a:bodyPr>
          <a:lstStyle/>
          <a:p>
            <a:pPr lvl="0" fontAlgn="base">
              <a:spcAft>
                <a:spcPct val="0"/>
              </a:spcAft>
            </a:pPr>
            <a:r>
              <a:rPr lang="en-US" dirty="0"/>
              <a:t>Click to edit Master title style</a:t>
            </a:r>
          </a:p>
        </p:txBody>
      </p:sp>
      <p:sp>
        <p:nvSpPr>
          <p:cNvPr id="3" name="Text Placeholder 2"/>
          <p:cNvSpPr>
            <a:spLocks noGrp="1"/>
          </p:cNvSpPr>
          <p:nvPr>
            <p:ph type="body" idx="1"/>
            <p:custDataLst>
              <p:tags r:id="rId16"/>
            </p:custDataLst>
          </p:nvPr>
        </p:nvSpPr>
        <p:spPr>
          <a:xfrm>
            <a:off x="389563" y="1266744"/>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3688" y="6429676"/>
            <a:ext cx="1280212" cy="236651"/>
          </a:xfrm>
          <a:prstGeom prst="rect">
            <a:avLst/>
          </a:prstGeom>
        </p:spPr>
      </p:pic>
      <p:sp>
        <p:nvSpPr>
          <p:cNvPr id="4" name="empower - DO NOT DELETE!!!" hidden="1"/>
          <p:cNvSpPr/>
          <p:nvPr>
            <p:custDataLst>
              <p:tags r:id="rId17"/>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Footer Placeholder 4"/>
          <p:cNvSpPr txBox="1">
            <a:spLocks/>
          </p:cNvSpPr>
          <p:nvPr userDrawn="1"/>
        </p:nvSpPr>
        <p:spPr>
          <a:xfrm>
            <a:off x="1" y="650564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None/>
            </a:pPr>
            <a:r>
              <a:rPr lang="en-US" b="1" dirty="0"/>
              <a:t>iconectiv Confidential – Internal Use Only</a:t>
            </a:r>
          </a:p>
          <a:p>
            <a:pPr>
              <a:buFont typeface="Arial" panose="020B0604020202020204" pitchFamily="34" charset="0"/>
              <a:buNone/>
            </a:pPr>
            <a:r>
              <a:rPr lang="en-US" b="1" dirty="0"/>
              <a:t>See confidentiality restrictions on title page</a:t>
            </a:r>
            <a:endParaRPr lang="en-US" sz="700" dirty="0"/>
          </a:p>
        </p:txBody>
      </p:sp>
      <p:sp>
        <p:nvSpPr>
          <p:cNvPr id="5" name="Long Version Cover Slide"/>
          <p:cNvSpPr>
            <a:spLocks/>
          </p:cNvSpPr>
          <p:nvPr userDrawn="1">
            <p:custDataLst>
              <p:tags r:id="rId18"/>
            </p:custDataLst>
          </p:nvPr>
        </p:nvSpPr>
        <p:spPr>
          <a:xfrm>
            <a:off x="206006" y="5475863"/>
            <a:ext cx="6116737" cy="604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rtl="0" eaLnBrk="1" fontAlgn="auto" hangingPunct="1">
              <a:lnSpc>
                <a:spcPct val="100000"/>
              </a:lnSpc>
              <a:spcBef>
                <a:spcPts val="0"/>
              </a:spcBef>
              <a:spcAft>
                <a:spcPts val="0"/>
              </a:spcAft>
            </a:pPr>
            <a:r>
              <a:rPr lang="en-US" sz="800" b="0" i="0" u="none" baseline="0" dirty="0">
                <a:solidFill>
                  <a:schemeClr val="tx1"/>
                </a:solidFill>
                <a:latin typeface="Arial" panose="020B0604020202020204" pitchFamily="34" charset="0"/>
                <a:cs typeface="Arial" panose="020B0604020202020204" pitchFamily="34" charset="0"/>
              </a:rPr>
              <a:t>ICONECTIV CONFIDENTIAL - ADDRESSEE ONLY, This document and the confidential information it contains is for distribution to and access by solely the authorized individual to whom it is assigned or addressed. It may not be copied, further distributed or made available, in whole or in part. When the document is no longer needed, it must be returned to the author.</a:t>
            </a:r>
          </a:p>
        </p:txBody>
      </p:sp>
      <p:sp>
        <p:nvSpPr>
          <p:cNvPr id="6" name="Short Version for each Slide"/>
          <p:cNvSpPr/>
          <p:nvPr userDrawn="1">
            <p:custDataLst>
              <p:tags r:id="rId19"/>
            </p:custDataLst>
          </p:nvPr>
        </p:nvSpPr>
        <p:spPr>
          <a:xfrm>
            <a:off x="4729815" y="6429676"/>
            <a:ext cx="2732372" cy="42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800" b="0" i="0" u="none" baseline="0" dirty="0">
                <a:solidFill>
                  <a:schemeClr val="tx1"/>
                </a:solidFill>
                <a:latin typeface="Arial" panose="020B0604020202020204" pitchFamily="34" charset="0"/>
                <a:cs typeface="Arial" panose="020B0604020202020204" pitchFamily="34" charset="0"/>
              </a:rPr>
              <a:t>© 2010-2021 iconectiv, LLC. All rights reserved.</a:t>
            </a:r>
          </a:p>
        </p:txBody>
      </p:sp>
      <p:sp>
        <p:nvSpPr>
          <p:cNvPr id="7" name="Rechteck 6">
            <a:extLst>
              <a:ext uri="{FF2B5EF4-FFF2-40B4-BE49-F238E27FC236}">
                <a16:creationId xmlns:a16="http://schemas.microsoft.com/office/drawing/2014/main" id="{6FEA37E9-BD6F-480F-AC02-7C326B215CC8}"/>
              </a:ext>
            </a:extLst>
          </p:cNvPr>
          <p:cNvSpPr/>
          <p:nvPr userDrawn="1"/>
        </p:nvSpPr>
        <p:spPr>
          <a:xfrm>
            <a:off x="11519402" y="6461920"/>
            <a:ext cx="700755" cy="384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fld id="{F5B42D72-9F9D-4553-B762-3E81B346D75D}" type="slidenum">
              <a:rPr lang="en-US" sz="800" b="0" i="0" u="none" baseline="0" smtClean="0">
                <a:solidFill>
                  <a:schemeClr val="bg1">
                    <a:lumMod val="50000"/>
                  </a:schemeClr>
                </a:solidFill>
                <a:latin typeface="Arial" panose="020B0604020202020204" pitchFamily="34" charset="0"/>
                <a:cs typeface="Arial" panose="020B0604020202020204" pitchFamily="34" charset="0"/>
              </a:rPr>
              <a:t>‹#›</a:t>
            </a:fld>
            <a:endParaRPr lang="en-US" sz="800" b="0" i="0" u="none" baseline="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7371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9" r:id="rId4"/>
    <p:sldLayoutId id="2147483698" r:id="rId5"/>
    <p:sldLayoutId id="2147483704" r:id="rId6"/>
    <p:sldLayoutId id="2147483706" r:id="rId7"/>
    <p:sldLayoutId id="2147483697" r:id="rId8"/>
    <p:sldLayoutId id="2147483703" r:id="rId9"/>
    <p:sldLayoutId id="2147483700" r:id="rId10"/>
    <p:sldLayoutId id="2147483705" r:id="rId11"/>
    <p:sldLayoutId id="2147483693" r:id="rId12"/>
    <p:sldLayoutId id="2147483694" r:id="rId13"/>
    <p:sldLayoutId id="2147483695" r:id="rId14"/>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914400" rtl="0" eaLnBrk="1" latinLnBrk="0" hangingPunct="1">
        <a:lnSpc>
          <a:spcPct val="90000"/>
        </a:lnSpc>
        <a:spcBef>
          <a:spcPct val="0"/>
        </a:spcBef>
        <a:buNone/>
        <a:defRPr lang="en-US" sz="3200" b="1" kern="1200" dirty="0" smtClean="0">
          <a:solidFill>
            <a:schemeClr val="accent3"/>
          </a:solidFill>
          <a:latin typeface="Arial" panose="020B0604020202020204" pitchFamily="34" charset="0"/>
          <a:ea typeface="ＭＳ Ｐゴシック" charset="0"/>
          <a:cs typeface="Arial" panose="020B0604020202020204" pitchFamily="34" charset="0"/>
          <a:sym typeface="Helvetica Neue UltraLight" charset="0"/>
        </a:defRPr>
      </a:lvl1pPr>
    </p:titleStyle>
    <p:bodyStyle>
      <a:lvl1pPr marL="228600" indent="-228600" algn="l" defTabSz="914400" rtl="0" eaLnBrk="1" latinLnBrk="0" hangingPunct="1">
        <a:lnSpc>
          <a:spcPct val="90000"/>
        </a:lnSpc>
        <a:spcBef>
          <a:spcPts val="1000"/>
        </a:spcBef>
        <a:buClr>
          <a:srgbClr val="C00000"/>
        </a:buClr>
        <a:buSzPct val="98000"/>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1019875" y="6498005"/>
            <a:ext cx="1172125" cy="256695"/>
          </a:xfrm>
          <a:prstGeom prst="rect">
            <a:avLst/>
          </a:prstGeom>
          <a:solidFill>
            <a:srgbClr val="004B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8" name="Rectangle 7"/>
          <p:cNvSpPr/>
          <p:nvPr/>
        </p:nvSpPr>
        <p:spPr>
          <a:xfrm>
            <a:off x="11019875" y="6498005"/>
            <a:ext cx="1172125" cy="256695"/>
          </a:xfrm>
          <a:prstGeom prst="rect">
            <a:avLst/>
          </a:prstGeom>
          <a:solidFill>
            <a:srgbClr val="004B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9" name="Rectangle 8"/>
          <p:cNvSpPr/>
          <p:nvPr/>
        </p:nvSpPr>
        <p:spPr>
          <a:xfrm>
            <a:off x="12018235" y="6498005"/>
            <a:ext cx="173765" cy="256695"/>
          </a:xfrm>
          <a:prstGeom prst="rect">
            <a:avLst/>
          </a:prstGeom>
          <a:solidFill>
            <a:srgbClr val="6CAE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 name="Rectangle 11"/>
          <p:cNvSpPr/>
          <p:nvPr/>
        </p:nvSpPr>
        <p:spPr>
          <a:xfrm>
            <a:off x="12018235" y="6498005"/>
            <a:ext cx="173765" cy="256695"/>
          </a:xfrm>
          <a:prstGeom prst="rect">
            <a:avLst/>
          </a:prstGeom>
          <a:solidFill>
            <a:srgbClr val="6CAE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2" name="Title Placeholder 1"/>
          <p:cNvSpPr>
            <a:spLocks noGrp="1"/>
          </p:cNvSpPr>
          <p:nvPr>
            <p:ph type="title"/>
          </p:nvPr>
        </p:nvSpPr>
        <p:spPr>
          <a:xfrm>
            <a:off x="762000" y="274637"/>
            <a:ext cx="10820400" cy="9381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2000" y="1561701"/>
            <a:ext cx="10820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153400" y="6477000"/>
            <a:ext cx="2590800" cy="318831"/>
          </a:xfrm>
          <a:prstGeom prst="rect">
            <a:avLst/>
          </a:prstGeom>
        </p:spPr>
        <p:txBody>
          <a:bodyPr vert="horz" lIns="91440" tIns="45720" rIns="91440" bIns="45720" rtlCol="0" anchor="ctr"/>
          <a:lstStyle>
            <a:lvl1pPr algn="r">
              <a:defRPr sz="800">
                <a:solidFill>
                  <a:schemeClr val="bg1">
                    <a:lumMod val="75000"/>
                  </a:schemeClr>
                </a:solidFill>
              </a:defRPr>
            </a:lvl1pPr>
          </a:lstStyle>
          <a:p>
            <a:r>
              <a:rPr lang="en-US"/>
              <a:t>© IDC</a:t>
            </a:r>
            <a:endParaRPr lang="en-US" dirty="0"/>
          </a:p>
        </p:txBody>
      </p:sp>
      <p:sp>
        <p:nvSpPr>
          <p:cNvPr id="6" name="Slide Number Placeholder 5"/>
          <p:cNvSpPr>
            <a:spLocks noGrp="1"/>
          </p:cNvSpPr>
          <p:nvPr>
            <p:ph type="sldNum" sz="quarter" idx="4"/>
          </p:nvPr>
        </p:nvSpPr>
        <p:spPr>
          <a:xfrm>
            <a:off x="8737600" y="6430706"/>
            <a:ext cx="2844800" cy="365125"/>
          </a:xfrm>
          <a:prstGeom prst="rect">
            <a:avLst/>
          </a:prstGeom>
        </p:spPr>
        <p:txBody>
          <a:bodyPr vert="horz" lIns="91440" tIns="45720" rIns="91440" bIns="45720" rtlCol="0" anchor="ctr"/>
          <a:lstStyle>
            <a:lvl1pPr algn="r">
              <a:defRPr sz="1000">
                <a:solidFill>
                  <a:srgbClr val="FFFFFF"/>
                </a:solidFill>
              </a:defRPr>
            </a:lvl1pPr>
          </a:lstStyle>
          <a:p>
            <a:fld id="{30879362-658A-E344-B7E9-F19991414F7F}" type="slidenum">
              <a:rPr lang="en-US" smtClean="0"/>
              <a:pPr/>
              <a:t>‹#›</a:t>
            </a:fld>
            <a:endParaRPr lang="en-US"/>
          </a:p>
        </p:txBody>
      </p:sp>
      <p:pic>
        <p:nvPicPr>
          <p:cNvPr id="13" name="Picture 12"/>
          <p:cNvPicPr>
            <a:picLocks noChangeAspect="1"/>
          </p:cNvPicPr>
          <p:nvPr userDrawn="1"/>
        </p:nvPicPr>
        <p:blipFill>
          <a:blip r:embed="rId18"/>
          <a:stretch>
            <a:fillRect/>
          </a:stretch>
        </p:blipFill>
        <p:spPr>
          <a:xfrm>
            <a:off x="226408" y="6410610"/>
            <a:ext cx="1891435" cy="363951"/>
          </a:xfrm>
          <a:prstGeom prst="rect">
            <a:avLst/>
          </a:prstGeom>
        </p:spPr>
      </p:pic>
    </p:spTree>
    <p:extLst>
      <p:ext uri="{BB962C8B-B14F-4D97-AF65-F5344CB8AC3E}">
        <p14:creationId xmlns:p14="http://schemas.microsoft.com/office/powerpoint/2010/main" val="8372583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hdr="0" dt="0"/>
  <p:txStyles>
    <p:titleStyle>
      <a:lvl1pPr algn="l" defTabSz="457200" rtl="0" eaLnBrk="1" latinLnBrk="0" hangingPunct="1">
        <a:spcBef>
          <a:spcPct val="0"/>
        </a:spcBef>
        <a:buNone/>
        <a:defRPr sz="4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457200" rtl="0" eaLnBrk="1" latinLnBrk="0" hangingPunct="1">
        <a:spcBef>
          <a:spcPct val="20000"/>
        </a:spcBef>
        <a:buClr>
          <a:schemeClr val="tx2"/>
        </a:buClr>
        <a:buFont typeface="Wingdings" charset="2"/>
        <a:buChar char="§"/>
        <a:defRPr lang="en-US" sz="2800" i="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chemeClr val="bg2"/>
        </a:buClr>
        <a:buFont typeface="Arial"/>
        <a:buChar char="•"/>
        <a:defRPr lang="en-US" sz="2000" i="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Clr>
          <a:schemeClr val="bg2"/>
        </a:buClr>
        <a:buSzPct val="74000"/>
        <a:buFont typeface="Wingdings" charset="2"/>
        <a:buChar char="§"/>
        <a:defRPr lang="en-US" sz="1800" i="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Clr>
          <a:schemeClr val="bg2"/>
        </a:buClr>
        <a:buFont typeface="Arial"/>
        <a:buChar char="–"/>
        <a:defRPr lang="en-US" sz="1600" i="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Clr>
          <a:schemeClr val="bg2"/>
        </a:buClr>
        <a:buFont typeface="Arial"/>
        <a:buChar char="»"/>
        <a:defRPr lang="en-US" sz="1600" i="0" kern="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4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2.emf"/><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4.png"/><Relationship Id="rId18" Type="http://schemas.openxmlformats.org/officeDocument/2006/relationships/image" Target="../media/image43.svg"/><Relationship Id="rId3" Type="http://schemas.microsoft.com/office/2007/relationships/hdphoto" Target="../media/hdphoto1.wdp"/><Relationship Id="rId7" Type="http://schemas.openxmlformats.org/officeDocument/2006/relationships/image" Target="../media/image31.png"/><Relationship Id="rId12" Type="http://schemas.openxmlformats.org/officeDocument/2006/relationships/image" Target="../media/image37.svg"/><Relationship Id="rId17" Type="http://schemas.openxmlformats.org/officeDocument/2006/relationships/image" Target="../media/image37.png"/><Relationship Id="rId2" Type="http://schemas.openxmlformats.org/officeDocument/2006/relationships/image" Target="../media/image28.png"/><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1.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AC6B7-96A5-407C-B7E6-EA8506AD255F}"/>
              </a:ext>
            </a:extLst>
          </p:cNvPr>
          <p:cNvSpPr>
            <a:spLocks noGrp="1"/>
          </p:cNvSpPr>
          <p:nvPr>
            <p:ph type="ctrTitle"/>
          </p:nvPr>
        </p:nvSpPr>
        <p:spPr>
          <a:xfrm>
            <a:off x="403782" y="1213815"/>
            <a:ext cx="8653133" cy="997196"/>
          </a:xfrm>
        </p:spPr>
        <p:txBody>
          <a:bodyPr/>
          <a:lstStyle/>
          <a:p>
            <a:r>
              <a:rPr lang="en-US" dirty="0"/>
              <a:t>Using Existing Technology to Power the Communication of Tomorrow</a:t>
            </a:r>
          </a:p>
        </p:txBody>
      </p:sp>
      <p:sp>
        <p:nvSpPr>
          <p:cNvPr id="3" name="Subtitle 2">
            <a:extLst>
              <a:ext uri="{FF2B5EF4-FFF2-40B4-BE49-F238E27FC236}">
                <a16:creationId xmlns:a16="http://schemas.microsoft.com/office/drawing/2014/main" id="{10A1C09F-5E43-4336-8204-81E649C5E102}"/>
              </a:ext>
            </a:extLst>
          </p:cNvPr>
          <p:cNvSpPr>
            <a:spLocks noGrp="1"/>
          </p:cNvSpPr>
          <p:nvPr>
            <p:ph type="subTitle" idx="1"/>
          </p:nvPr>
        </p:nvSpPr>
        <p:spPr>
          <a:xfrm>
            <a:off x="348499" y="2991228"/>
            <a:ext cx="8763698" cy="1655762"/>
          </a:xfrm>
        </p:spPr>
        <p:txBody>
          <a:bodyPr/>
          <a:lstStyle/>
          <a:p>
            <a:r>
              <a:rPr lang="en-US" dirty="0"/>
              <a:t>May 13, 2021</a:t>
            </a:r>
          </a:p>
        </p:txBody>
      </p:sp>
    </p:spTree>
    <p:extLst>
      <p:ext uri="{BB962C8B-B14F-4D97-AF65-F5344CB8AC3E}">
        <p14:creationId xmlns:p14="http://schemas.microsoft.com/office/powerpoint/2010/main" val="2149590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B7C642-9F8E-4833-B393-04770DC6B4A4}"/>
              </a:ext>
            </a:extLst>
          </p:cNvPr>
          <p:cNvSpPr>
            <a:spLocks noGrp="1"/>
          </p:cNvSpPr>
          <p:nvPr>
            <p:ph type="title"/>
          </p:nvPr>
        </p:nvSpPr>
        <p:spPr/>
        <p:txBody>
          <a:bodyPr/>
          <a:lstStyle/>
          <a:p>
            <a:r>
              <a:rPr lang="en-US" dirty="0"/>
              <a:t>Operational Complexity</a:t>
            </a:r>
          </a:p>
        </p:txBody>
      </p:sp>
      <p:sp>
        <p:nvSpPr>
          <p:cNvPr id="4" name="Slide Number Placeholder 3">
            <a:extLst>
              <a:ext uri="{FF2B5EF4-FFF2-40B4-BE49-F238E27FC236}">
                <a16:creationId xmlns:a16="http://schemas.microsoft.com/office/drawing/2014/main" id="{910DA7A0-C2E2-4BC2-8D03-651509B13A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Footer Placeholder 2">
            <a:extLst>
              <a:ext uri="{FF2B5EF4-FFF2-40B4-BE49-F238E27FC236}">
                <a16:creationId xmlns:a16="http://schemas.microsoft.com/office/drawing/2014/main" id="{59824C3E-4290-4073-BBFC-E197288871B4}"/>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cxnSp>
        <p:nvCxnSpPr>
          <p:cNvPr id="64" name="Straight Connector 63">
            <a:extLst>
              <a:ext uri="{FF2B5EF4-FFF2-40B4-BE49-F238E27FC236}">
                <a16:creationId xmlns:a16="http://schemas.microsoft.com/office/drawing/2014/main" id="{E6911C65-30AD-4A9C-82C2-E5F20CE77EE3}"/>
              </a:ext>
            </a:extLst>
          </p:cNvPr>
          <p:cNvCxnSpPr>
            <a:cxnSpLocks/>
          </p:cNvCxnSpPr>
          <p:nvPr/>
        </p:nvCxnSpPr>
        <p:spPr>
          <a:xfrm flipH="1">
            <a:off x="3657600" y="2357239"/>
            <a:ext cx="70801" cy="206236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C7CB5780-F096-45D9-962A-DEC649255B21}"/>
              </a:ext>
            </a:extLst>
          </p:cNvPr>
          <p:cNvCxnSpPr>
            <a:cxnSpLocks/>
          </p:cNvCxnSpPr>
          <p:nvPr/>
        </p:nvCxnSpPr>
        <p:spPr>
          <a:xfrm>
            <a:off x="4216649" y="2357239"/>
            <a:ext cx="501940" cy="221476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1D5EB4A-250A-417B-AAF2-DDE411418872}"/>
              </a:ext>
            </a:extLst>
          </p:cNvPr>
          <p:cNvCxnSpPr>
            <a:cxnSpLocks/>
          </p:cNvCxnSpPr>
          <p:nvPr/>
        </p:nvCxnSpPr>
        <p:spPr>
          <a:xfrm>
            <a:off x="4774648" y="2357239"/>
            <a:ext cx="373480" cy="221476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EE8413A-21F4-4029-A70C-2FEF44AAC93C}"/>
              </a:ext>
            </a:extLst>
          </p:cNvPr>
          <p:cNvCxnSpPr>
            <a:cxnSpLocks/>
          </p:cNvCxnSpPr>
          <p:nvPr/>
        </p:nvCxnSpPr>
        <p:spPr>
          <a:xfrm>
            <a:off x="5671208" y="2405899"/>
            <a:ext cx="805792" cy="193750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59CE1CAB-633B-40F8-B819-4E7CE8D44677}"/>
              </a:ext>
            </a:extLst>
          </p:cNvPr>
          <p:cNvCxnSpPr>
            <a:cxnSpLocks/>
          </p:cNvCxnSpPr>
          <p:nvPr/>
        </p:nvCxnSpPr>
        <p:spPr>
          <a:xfrm>
            <a:off x="6020297" y="2528626"/>
            <a:ext cx="1138808" cy="219427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A86A18B4-EE7C-40D0-A52A-1DE1777A26BF}"/>
              </a:ext>
            </a:extLst>
          </p:cNvPr>
          <p:cNvCxnSpPr>
            <a:cxnSpLocks/>
          </p:cNvCxnSpPr>
          <p:nvPr/>
        </p:nvCxnSpPr>
        <p:spPr>
          <a:xfrm>
            <a:off x="6310267" y="2454558"/>
            <a:ext cx="885373" cy="226833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B7677087-F071-45E6-842D-D5483E91CA8B}"/>
              </a:ext>
            </a:extLst>
          </p:cNvPr>
          <p:cNvCxnSpPr>
            <a:cxnSpLocks/>
          </p:cNvCxnSpPr>
          <p:nvPr/>
        </p:nvCxnSpPr>
        <p:spPr>
          <a:xfrm flipH="1">
            <a:off x="6629400" y="2409323"/>
            <a:ext cx="1413692" cy="19340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D8893AC-8A68-4821-B808-BF26DB46F8BA}"/>
              </a:ext>
            </a:extLst>
          </p:cNvPr>
          <p:cNvCxnSpPr>
            <a:cxnSpLocks/>
          </p:cNvCxnSpPr>
          <p:nvPr/>
        </p:nvCxnSpPr>
        <p:spPr>
          <a:xfrm flipH="1">
            <a:off x="8689903" y="2411206"/>
            <a:ext cx="247256" cy="222835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CE0495AC-FE5C-4653-A9EA-AE27A0285DB3}"/>
              </a:ext>
            </a:extLst>
          </p:cNvPr>
          <p:cNvCxnSpPr>
            <a:cxnSpLocks/>
          </p:cNvCxnSpPr>
          <p:nvPr/>
        </p:nvCxnSpPr>
        <p:spPr>
          <a:xfrm flipH="1">
            <a:off x="5148128" y="2408822"/>
            <a:ext cx="391664" cy="223073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7269290-8A66-41F0-B77C-9510C24199B4}"/>
              </a:ext>
            </a:extLst>
          </p:cNvPr>
          <p:cNvCxnSpPr>
            <a:cxnSpLocks/>
          </p:cNvCxnSpPr>
          <p:nvPr/>
        </p:nvCxnSpPr>
        <p:spPr>
          <a:xfrm>
            <a:off x="9261285" y="2357239"/>
            <a:ext cx="39034" cy="274892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C8E263C-4E32-48A8-A3F3-88EC45805AAD}"/>
              </a:ext>
            </a:extLst>
          </p:cNvPr>
          <p:cNvCxnSpPr>
            <a:cxnSpLocks/>
          </p:cNvCxnSpPr>
          <p:nvPr/>
        </p:nvCxnSpPr>
        <p:spPr>
          <a:xfrm flipH="1">
            <a:off x="8043092" y="2428481"/>
            <a:ext cx="322685" cy="229441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C592998E-ADC8-4709-A303-D4B08E968F4F}"/>
              </a:ext>
            </a:extLst>
          </p:cNvPr>
          <p:cNvCxnSpPr>
            <a:cxnSpLocks/>
          </p:cNvCxnSpPr>
          <p:nvPr/>
        </p:nvCxnSpPr>
        <p:spPr>
          <a:xfrm>
            <a:off x="7272494" y="2449025"/>
            <a:ext cx="118906" cy="235157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FF8B4CA-C0F7-40B4-8470-8D379165A794}"/>
              </a:ext>
            </a:extLst>
          </p:cNvPr>
          <p:cNvCxnSpPr>
            <a:cxnSpLocks/>
          </p:cNvCxnSpPr>
          <p:nvPr/>
        </p:nvCxnSpPr>
        <p:spPr>
          <a:xfrm flipH="1">
            <a:off x="9338343" y="2272443"/>
            <a:ext cx="1139766" cy="283371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F78B5060-238D-4303-A454-C402B3F435E5}"/>
              </a:ext>
            </a:extLst>
          </p:cNvPr>
          <p:cNvSpPr txBox="1"/>
          <p:nvPr/>
        </p:nvSpPr>
        <p:spPr>
          <a:xfrm>
            <a:off x="247617" y="2327608"/>
            <a:ext cx="2117101" cy="830997"/>
          </a:xfrm>
          <a:prstGeom prst="rect">
            <a:avLst/>
          </a:prstGeom>
          <a:noFill/>
        </p:spPr>
        <p:txBody>
          <a:bodyPr wrap="square" lIns="91440" rtlCol="0">
            <a:spAutoFit/>
          </a:bodyPr>
          <a:lstStyle/>
          <a:p>
            <a:pPr marL="0" marR="0" lvl="0" indent="0" algn="ctr" defTabSz="457200" rtl="0" eaLnBrk="1" fontAlgn="auto" latinLnBrk="0" hangingPunct="1">
              <a:lnSpc>
                <a:spcPct val="100000"/>
              </a:lnSpc>
              <a:spcBef>
                <a:spcPts val="0"/>
              </a:spcBef>
              <a:spcAft>
                <a:spcPts val="600"/>
              </a:spcAft>
              <a:buClr>
                <a:srgbClr val="164C82"/>
              </a:buClr>
              <a:buSzTx/>
              <a:buFontTx/>
              <a:buNone/>
              <a:tabLst/>
              <a:defRPr/>
            </a:pPr>
            <a:r>
              <a:rPr kumimoji="0" lang="en-US" sz="2400" b="1" i="0" u="none" strike="noStrike" kern="1200" cap="none" spc="0" normalizeH="0" baseline="0" noProof="0" dirty="0">
                <a:ln>
                  <a:noFill/>
                </a:ln>
                <a:solidFill>
                  <a:srgbClr val="990000"/>
                </a:solidFill>
                <a:effectLst/>
                <a:uLnTx/>
                <a:uFillTx/>
                <a:latin typeface="Open Sans"/>
                <a:ea typeface="+mn-ea"/>
                <a:cs typeface="+mn-cs"/>
              </a:rPr>
              <a:t>Something Is Missing</a:t>
            </a:r>
          </a:p>
        </p:txBody>
      </p:sp>
      <p:sp>
        <p:nvSpPr>
          <p:cNvPr id="78" name="Freeform: Shape 77">
            <a:extLst>
              <a:ext uri="{FF2B5EF4-FFF2-40B4-BE49-F238E27FC236}">
                <a16:creationId xmlns:a16="http://schemas.microsoft.com/office/drawing/2014/main" id="{D9746C8E-4610-4EA0-BBAA-49A613AEF07A}"/>
              </a:ext>
            </a:extLst>
          </p:cNvPr>
          <p:cNvSpPr/>
          <p:nvPr/>
        </p:nvSpPr>
        <p:spPr>
          <a:xfrm>
            <a:off x="381746" y="3033706"/>
            <a:ext cx="2789541" cy="903634"/>
          </a:xfrm>
          <a:custGeom>
            <a:avLst/>
            <a:gdLst>
              <a:gd name="connsiteX0" fmla="*/ 414641 w 2789541"/>
              <a:gd name="connsiteY0" fmla="*/ 368300 h 1338508"/>
              <a:gd name="connsiteX1" fmla="*/ 186041 w 2789541"/>
              <a:gd name="connsiteY1" fmla="*/ 1333500 h 1338508"/>
              <a:gd name="connsiteX2" fmla="*/ 2789541 w 2789541"/>
              <a:gd name="connsiteY2" fmla="*/ 0 h 1338508"/>
            </a:gdLst>
            <a:ahLst/>
            <a:cxnLst>
              <a:cxn ang="0">
                <a:pos x="connsiteX0" y="connsiteY0"/>
              </a:cxn>
              <a:cxn ang="0">
                <a:pos x="connsiteX1" y="connsiteY1"/>
              </a:cxn>
              <a:cxn ang="0">
                <a:pos x="connsiteX2" y="connsiteY2"/>
              </a:cxn>
            </a:cxnLst>
            <a:rect l="l" t="t" r="r" b="b"/>
            <a:pathLst>
              <a:path w="2789541" h="1338508">
                <a:moveTo>
                  <a:pt x="414641" y="368300"/>
                </a:moveTo>
                <a:cubicBezTo>
                  <a:pt x="102432" y="881591"/>
                  <a:pt x="-209776" y="1394883"/>
                  <a:pt x="186041" y="1333500"/>
                </a:cubicBezTo>
                <a:cubicBezTo>
                  <a:pt x="581858" y="1272117"/>
                  <a:pt x="1685699" y="636058"/>
                  <a:pt x="2789541" y="0"/>
                </a:cubicBezTo>
              </a:path>
            </a:pathLst>
          </a:custGeom>
          <a:noFill/>
          <a:ln w="57150">
            <a:solidFill>
              <a:srgbClr val="99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240" name="Picture 239">
            <a:extLst>
              <a:ext uri="{FF2B5EF4-FFF2-40B4-BE49-F238E27FC236}">
                <a16:creationId xmlns:a16="http://schemas.microsoft.com/office/drawing/2014/main" id="{B33E7B82-3198-4F39-8F7B-4E5479A4957C}"/>
              </a:ext>
            </a:extLst>
          </p:cNvPr>
          <p:cNvPicPr>
            <a:picLocks noChangeAspect="1"/>
          </p:cNvPicPr>
          <p:nvPr/>
        </p:nvPicPr>
        <p:blipFill>
          <a:blip r:embed="rId2"/>
          <a:stretch>
            <a:fillRect/>
          </a:stretch>
        </p:blipFill>
        <p:spPr>
          <a:xfrm>
            <a:off x="285641" y="1054234"/>
            <a:ext cx="11687045" cy="1444877"/>
          </a:xfrm>
          <a:prstGeom prst="rect">
            <a:avLst/>
          </a:prstGeom>
        </p:spPr>
      </p:pic>
      <p:pic>
        <p:nvPicPr>
          <p:cNvPr id="241" name="Picture 240">
            <a:extLst>
              <a:ext uri="{FF2B5EF4-FFF2-40B4-BE49-F238E27FC236}">
                <a16:creationId xmlns:a16="http://schemas.microsoft.com/office/drawing/2014/main" id="{35D058ED-3DE3-4C7B-B65C-E29C3A5CE918}"/>
              </a:ext>
            </a:extLst>
          </p:cNvPr>
          <p:cNvPicPr>
            <a:picLocks noChangeAspect="1"/>
          </p:cNvPicPr>
          <p:nvPr/>
        </p:nvPicPr>
        <p:blipFill>
          <a:blip r:embed="rId3"/>
          <a:stretch>
            <a:fillRect/>
          </a:stretch>
        </p:blipFill>
        <p:spPr>
          <a:xfrm>
            <a:off x="854034" y="4038600"/>
            <a:ext cx="10778376" cy="2585484"/>
          </a:xfrm>
          <a:prstGeom prst="rect">
            <a:avLst/>
          </a:prstGeom>
        </p:spPr>
      </p:pic>
    </p:spTree>
    <p:extLst>
      <p:ext uri="{BB962C8B-B14F-4D97-AF65-F5344CB8AC3E}">
        <p14:creationId xmlns:p14="http://schemas.microsoft.com/office/powerpoint/2010/main" val="1616332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6605-D0C6-4761-B3DD-9E809387ADFD}"/>
              </a:ext>
            </a:extLst>
          </p:cNvPr>
          <p:cNvSpPr>
            <a:spLocks noGrp="1"/>
          </p:cNvSpPr>
          <p:nvPr>
            <p:ph type="title"/>
          </p:nvPr>
        </p:nvSpPr>
        <p:spPr/>
        <p:txBody>
          <a:bodyPr/>
          <a:lstStyle/>
          <a:p>
            <a:r>
              <a:rPr lang="en-US" dirty="0"/>
              <a:t>Operations and Asset Management</a:t>
            </a:r>
          </a:p>
        </p:txBody>
      </p:sp>
      <p:sp>
        <p:nvSpPr>
          <p:cNvPr id="3" name="Slide Number Placeholder 2">
            <a:extLst>
              <a:ext uri="{FF2B5EF4-FFF2-40B4-BE49-F238E27FC236}">
                <a16:creationId xmlns:a16="http://schemas.microsoft.com/office/drawing/2014/main" id="{0E1212CA-E000-445A-BFBD-82BFA80B42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Footer Placeholder 3">
            <a:extLst>
              <a:ext uri="{FF2B5EF4-FFF2-40B4-BE49-F238E27FC236}">
                <a16:creationId xmlns:a16="http://schemas.microsoft.com/office/drawing/2014/main" id="{29F46EE6-4B53-453A-82AF-D513CC741087}"/>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68F1D342-9C29-4BD1-8343-D6E040FBC67B}"/>
              </a:ext>
            </a:extLst>
          </p:cNvPr>
          <p:cNvPicPr>
            <a:picLocks noChangeAspect="1"/>
          </p:cNvPicPr>
          <p:nvPr/>
        </p:nvPicPr>
        <p:blipFill>
          <a:blip r:embed="rId2"/>
          <a:stretch>
            <a:fillRect/>
          </a:stretch>
        </p:blipFill>
        <p:spPr>
          <a:xfrm>
            <a:off x="1384748" y="1458174"/>
            <a:ext cx="10162549" cy="4995679"/>
          </a:xfrm>
          <a:prstGeom prst="rect">
            <a:avLst/>
          </a:prstGeom>
        </p:spPr>
      </p:pic>
    </p:spTree>
    <p:extLst>
      <p:ext uri="{BB962C8B-B14F-4D97-AF65-F5344CB8AC3E}">
        <p14:creationId xmlns:p14="http://schemas.microsoft.com/office/powerpoint/2010/main" val="33272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660503-05D9-4D04-82D3-F7AB57D37460}"/>
              </a:ext>
            </a:extLst>
          </p:cNvPr>
          <p:cNvSpPr>
            <a:spLocks noGrp="1"/>
          </p:cNvSpPr>
          <p:nvPr>
            <p:ph idx="1"/>
          </p:nvPr>
        </p:nvSpPr>
        <p:spPr>
          <a:xfrm>
            <a:off x="685800" y="1219200"/>
            <a:ext cx="10820400" cy="4953000"/>
          </a:xfrm>
        </p:spPr>
        <p:txBody>
          <a:bodyPr/>
          <a:lstStyle/>
          <a:p>
            <a:r>
              <a:rPr lang="en-US" b="1" dirty="0">
                <a:solidFill>
                  <a:srgbClr val="990000"/>
                </a:solidFill>
              </a:rPr>
              <a:t>Network as a Service (NaaS) </a:t>
            </a:r>
            <a:r>
              <a:rPr lang="en-US" dirty="0"/>
              <a:t>expectations</a:t>
            </a:r>
          </a:p>
          <a:p>
            <a:pPr lvl="1"/>
            <a:r>
              <a:rPr lang="en-US" dirty="0"/>
              <a:t>Enterprise NaaS</a:t>
            </a:r>
          </a:p>
          <a:p>
            <a:pPr lvl="1"/>
            <a:r>
              <a:rPr lang="en-US" dirty="0"/>
              <a:t>CSP NaaS</a:t>
            </a:r>
          </a:p>
          <a:p>
            <a:r>
              <a:rPr lang="en-US" b="1" dirty="0">
                <a:solidFill>
                  <a:srgbClr val="990000"/>
                </a:solidFill>
              </a:rPr>
              <a:t>Real-time</a:t>
            </a:r>
            <a:r>
              <a:rPr lang="en-US" dirty="0"/>
              <a:t> operational demands</a:t>
            </a:r>
          </a:p>
          <a:p>
            <a:pPr lvl="1"/>
            <a:r>
              <a:rPr lang="en-US" dirty="0"/>
              <a:t>Changing network and service conditions</a:t>
            </a:r>
          </a:p>
          <a:p>
            <a:pPr lvl="1"/>
            <a:r>
              <a:rPr lang="en-US" dirty="0"/>
              <a:t>Changing customer service demand</a:t>
            </a:r>
          </a:p>
          <a:p>
            <a:pPr lvl="1"/>
            <a:r>
              <a:rPr lang="en-US" dirty="0"/>
              <a:t>E2E Multi-network service management (5G slicing)</a:t>
            </a:r>
          </a:p>
          <a:p>
            <a:pPr lvl="1"/>
            <a:r>
              <a:rPr lang="en-US" dirty="0"/>
              <a:t>Dynamic inventory and asset management (physical and virtual)</a:t>
            </a:r>
          </a:p>
          <a:p>
            <a:r>
              <a:rPr lang="en-US" dirty="0"/>
              <a:t>Revenue </a:t>
            </a:r>
            <a:r>
              <a:rPr lang="en-US" b="1" dirty="0">
                <a:solidFill>
                  <a:srgbClr val="990000"/>
                </a:solidFill>
              </a:rPr>
              <a:t>accountability</a:t>
            </a:r>
            <a:r>
              <a:rPr lang="en-US" dirty="0"/>
              <a:t> and </a:t>
            </a:r>
            <a:r>
              <a:rPr lang="en-US" b="1" dirty="0">
                <a:solidFill>
                  <a:srgbClr val="990000"/>
                </a:solidFill>
              </a:rPr>
              <a:t>partner remuneration</a:t>
            </a:r>
          </a:p>
          <a:p>
            <a:r>
              <a:rPr lang="en-US" b="1" dirty="0">
                <a:solidFill>
                  <a:srgbClr val="990000"/>
                </a:solidFill>
              </a:rPr>
              <a:t>Inflexible</a:t>
            </a:r>
            <a:r>
              <a:rPr lang="en-US" dirty="0"/>
              <a:t> operations and monetization </a:t>
            </a:r>
            <a:r>
              <a:rPr lang="en-US" b="1" dirty="0">
                <a:solidFill>
                  <a:srgbClr val="990000"/>
                </a:solidFill>
              </a:rPr>
              <a:t>IT environment</a:t>
            </a:r>
          </a:p>
          <a:p>
            <a:pPr lvl="1"/>
            <a:endParaRPr lang="en-US" dirty="0"/>
          </a:p>
        </p:txBody>
      </p:sp>
      <p:sp>
        <p:nvSpPr>
          <p:cNvPr id="3" name="Footer Placeholder 2">
            <a:extLst>
              <a:ext uri="{FF2B5EF4-FFF2-40B4-BE49-F238E27FC236}">
                <a16:creationId xmlns:a16="http://schemas.microsoft.com/office/drawing/2014/main" id="{59824C3E-4290-4073-BBFC-E197288871B4}"/>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910DA7A0-C2E2-4BC2-8D03-651509B13A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Title 4">
            <a:extLst>
              <a:ext uri="{FF2B5EF4-FFF2-40B4-BE49-F238E27FC236}">
                <a16:creationId xmlns:a16="http://schemas.microsoft.com/office/drawing/2014/main" id="{31B7C642-9F8E-4833-B393-04770DC6B4A4}"/>
              </a:ext>
            </a:extLst>
          </p:cNvPr>
          <p:cNvSpPr>
            <a:spLocks noGrp="1"/>
          </p:cNvSpPr>
          <p:nvPr>
            <p:ph type="title"/>
          </p:nvPr>
        </p:nvSpPr>
        <p:spPr/>
        <p:txBody>
          <a:bodyPr/>
          <a:lstStyle/>
          <a:p>
            <a:r>
              <a:rPr lang="en-US" dirty="0"/>
              <a:t>CSP Business Challenges</a:t>
            </a:r>
          </a:p>
        </p:txBody>
      </p:sp>
    </p:spTree>
    <p:extLst>
      <p:ext uri="{BB962C8B-B14F-4D97-AF65-F5344CB8AC3E}">
        <p14:creationId xmlns:p14="http://schemas.microsoft.com/office/powerpoint/2010/main" val="320547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513949-B036-4D53-A594-3F725A133F57}"/>
              </a:ext>
            </a:extLst>
          </p:cNvPr>
          <p:cNvSpPr>
            <a:spLocks noGrp="1"/>
          </p:cNvSpPr>
          <p:nvPr>
            <p:ph idx="1"/>
          </p:nvPr>
        </p:nvSpPr>
        <p:spPr/>
        <p:txBody>
          <a:bodyPr>
            <a:normAutofit lnSpcReduction="10000"/>
          </a:bodyPr>
          <a:lstStyle/>
          <a:p>
            <a:r>
              <a:rPr lang="en-US" b="1" dirty="0">
                <a:solidFill>
                  <a:srgbClr val="990000"/>
                </a:solidFill>
              </a:rPr>
              <a:t>Operational</a:t>
            </a:r>
            <a:r>
              <a:rPr lang="en-US" dirty="0"/>
              <a:t> </a:t>
            </a:r>
            <a:r>
              <a:rPr lang="en-US" b="1" dirty="0">
                <a:solidFill>
                  <a:srgbClr val="990000"/>
                </a:solidFill>
              </a:rPr>
              <a:t>planning</a:t>
            </a:r>
            <a:r>
              <a:rPr lang="en-US" dirty="0"/>
              <a:t> and implementation</a:t>
            </a:r>
          </a:p>
          <a:p>
            <a:endParaRPr lang="en-US" dirty="0"/>
          </a:p>
          <a:p>
            <a:r>
              <a:rPr lang="en-US" b="1" dirty="0">
                <a:solidFill>
                  <a:srgbClr val="990000"/>
                </a:solidFill>
              </a:rPr>
              <a:t>Cross organizational </a:t>
            </a:r>
            <a:r>
              <a:rPr lang="en-US" dirty="0"/>
              <a:t>asset identification</a:t>
            </a:r>
          </a:p>
          <a:p>
            <a:endParaRPr lang="en-US" dirty="0"/>
          </a:p>
          <a:p>
            <a:r>
              <a:rPr lang="en-US" b="1" dirty="0">
                <a:solidFill>
                  <a:srgbClr val="990000"/>
                </a:solidFill>
              </a:rPr>
              <a:t>New</a:t>
            </a:r>
            <a:r>
              <a:rPr lang="en-US" dirty="0"/>
              <a:t> service/solution </a:t>
            </a:r>
            <a:r>
              <a:rPr lang="en-US" b="1" dirty="0">
                <a:solidFill>
                  <a:srgbClr val="990000"/>
                </a:solidFill>
              </a:rPr>
              <a:t>definition</a:t>
            </a:r>
          </a:p>
          <a:p>
            <a:endParaRPr lang="en-US" dirty="0"/>
          </a:p>
          <a:p>
            <a:r>
              <a:rPr lang="en-US" b="1" dirty="0">
                <a:solidFill>
                  <a:srgbClr val="990000"/>
                </a:solidFill>
              </a:rPr>
              <a:t>Existing Solution </a:t>
            </a:r>
            <a:r>
              <a:rPr lang="en-US" dirty="0"/>
              <a:t>evolution (where and what)</a:t>
            </a:r>
          </a:p>
          <a:p>
            <a:endParaRPr lang="en-US" dirty="0"/>
          </a:p>
          <a:p>
            <a:r>
              <a:rPr lang="en-US" b="1" dirty="0">
                <a:solidFill>
                  <a:srgbClr val="990000"/>
                </a:solidFill>
              </a:rPr>
              <a:t>Simplified</a:t>
            </a:r>
            <a:r>
              <a:rPr lang="en-US" dirty="0"/>
              <a:t> financial and regulatory </a:t>
            </a:r>
            <a:r>
              <a:rPr lang="en-US" b="1" dirty="0">
                <a:solidFill>
                  <a:srgbClr val="990000"/>
                </a:solidFill>
              </a:rPr>
              <a:t>accountability</a:t>
            </a:r>
            <a:r>
              <a:rPr lang="en-US" dirty="0"/>
              <a:t> </a:t>
            </a:r>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59824C3E-4290-4073-BBFC-E197288871B4}"/>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910DA7A0-C2E2-4BC2-8D03-651509B13A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Title 4">
            <a:extLst>
              <a:ext uri="{FF2B5EF4-FFF2-40B4-BE49-F238E27FC236}">
                <a16:creationId xmlns:a16="http://schemas.microsoft.com/office/drawing/2014/main" id="{31B7C642-9F8E-4833-B393-04770DC6B4A4}"/>
              </a:ext>
            </a:extLst>
          </p:cNvPr>
          <p:cNvSpPr>
            <a:spLocks noGrp="1"/>
          </p:cNvSpPr>
          <p:nvPr>
            <p:ph type="title"/>
          </p:nvPr>
        </p:nvSpPr>
        <p:spPr/>
        <p:txBody>
          <a:bodyPr/>
          <a:lstStyle/>
          <a:p>
            <a:r>
              <a:rPr lang="en-US" dirty="0"/>
              <a:t>Why Common Language Helps</a:t>
            </a:r>
          </a:p>
        </p:txBody>
      </p:sp>
    </p:spTree>
    <p:extLst>
      <p:ext uri="{BB962C8B-B14F-4D97-AF65-F5344CB8AC3E}">
        <p14:creationId xmlns:p14="http://schemas.microsoft.com/office/powerpoint/2010/main" val="2342941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55191D-8002-414F-B516-55BD9B886FDD}"/>
              </a:ext>
            </a:extLst>
          </p:cNvPr>
          <p:cNvSpPr>
            <a:spLocks noGrp="1"/>
          </p:cNvSpPr>
          <p:nvPr>
            <p:ph type="title"/>
          </p:nvPr>
        </p:nvSpPr>
        <p:spPr/>
        <p:txBody>
          <a:bodyPr/>
          <a:lstStyle/>
          <a:p>
            <a:r>
              <a:rPr lang="en-US" dirty="0"/>
              <a:t>5G is now</a:t>
            </a:r>
          </a:p>
        </p:txBody>
      </p:sp>
      <p:pic>
        <p:nvPicPr>
          <p:cNvPr id="7" name="Picture 6" descr="A group of people in a room&#10;&#10;Description automatically generated with medium confidence">
            <a:extLst>
              <a:ext uri="{FF2B5EF4-FFF2-40B4-BE49-F238E27FC236}">
                <a16:creationId xmlns:a16="http://schemas.microsoft.com/office/drawing/2014/main" id="{70B02BAD-1328-BD4D-9981-1BD3412D7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0" y="1240972"/>
            <a:ext cx="12204470" cy="4736063"/>
          </a:xfrm>
          <a:prstGeom prst="rect">
            <a:avLst/>
          </a:prstGeom>
        </p:spPr>
      </p:pic>
      <p:pic>
        <p:nvPicPr>
          <p:cNvPr id="8" name="Picture 7">
            <a:extLst>
              <a:ext uri="{FF2B5EF4-FFF2-40B4-BE49-F238E27FC236}">
                <a16:creationId xmlns:a16="http://schemas.microsoft.com/office/drawing/2014/main" id="{49D5AF9E-95B2-1244-B3A6-63981AE5D6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95" r="41455" b="42745"/>
          <a:stretch/>
        </p:blipFill>
        <p:spPr>
          <a:xfrm>
            <a:off x="913688" y="1124984"/>
            <a:ext cx="2799896" cy="4809284"/>
          </a:xfrm>
          <a:prstGeom prst="rect">
            <a:avLst/>
          </a:prstGeom>
        </p:spPr>
      </p:pic>
      <p:sp>
        <p:nvSpPr>
          <p:cNvPr id="10" name="Rounded Rectangle 9">
            <a:extLst>
              <a:ext uri="{FF2B5EF4-FFF2-40B4-BE49-F238E27FC236}">
                <a16:creationId xmlns:a16="http://schemas.microsoft.com/office/drawing/2014/main" id="{F15DF868-FE9D-A542-8F7E-757B65C99640}"/>
              </a:ext>
            </a:extLst>
          </p:cNvPr>
          <p:cNvSpPr/>
          <p:nvPr/>
        </p:nvSpPr>
        <p:spPr>
          <a:xfrm>
            <a:off x="4777273" y="1558213"/>
            <a:ext cx="6438123" cy="4101582"/>
          </a:xfrm>
          <a:prstGeom prst="roundRect">
            <a:avLst>
              <a:gd name="adj" fmla="val 27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9" name="Oval 8">
            <a:extLst>
              <a:ext uri="{FF2B5EF4-FFF2-40B4-BE49-F238E27FC236}">
                <a16:creationId xmlns:a16="http://schemas.microsoft.com/office/drawing/2014/main" id="{E00C16AA-2D22-2B4E-A33B-DA04C0BF5C63}"/>
              </a:ext>
            </a:extLst>
          </p:cNvPr>
          <p:cNvSpPr/>
          <p:nvPr/>
        </p:nvSpPr>
        <p:spPr>
          <a:xfrm>
            <a:off x="4303755" y="1882452"/>
            <a:ext cx="996033" cy="1001486"/>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1" name="Oval 10">
            <a:extLst>
              <a:ext uri="{FF2B5EF4-FFF2-40B4-BE49-F238E27FC236}">
                <a16:creationId xmlns:a16="http://schemas.microsoft.com/office/drawing/2014/main" id="{4995AB5B-FDE7-AF46-AEB5-21A074A84517}"/>
              </a:ext>
            </a:extLst>
          </p:cNvPr>
          <p:cNvSpPr/>
          <p:nvPr/>
        </p:nvSpPr>
        <p:spPr>
          <a:xfrm>
            <a:off x="4303755" y="3141695"/>
            <a:ext cx="996033" cy="1001486"/>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2" name="Oval 11">
            <a:extLst>
              <a:ext uri="{FF2B5EF4-FFF2-40B4-BE49-F238E27FC236}">
                <a16:creationId xmlns:a16="http://schemas.microsoft.com/office/drawing/2014/main" id="{5509FA0A-1D9D-4640-A93D-4A455564104A}"/>
              </a:ext>
            </a:extLst>
          </p:cNvPr>
          <p:cNvSpPr/>
          <p:nvPr/>
        </p:nvSpPr>
        <p:spPr>
          <a:xfrm>
            <a:off x="4303755" y="4400939"/>
            <a:ext cx="996033" cy="1001486"/>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3" name="TextBox 12">
            <a:extLst>
              <a:ext uri="{FF2B5EF4-FFF2-40B4-BE49-F238E27FC236}">
                <a16:creationId xmlns:a16="http://schemas.microsoft.com/office/drawing/2014/main" id="{A30A5A01-60B9-5E47-A248-40E0F466BD24}"/>
              </a:ext>
            </a:extLst>
          </p:cNvPr>
          <p:cNvSpPr txBox="1"/>
          <p:nvPr/>
        </p:nvSpPr>
        <p:spPr>
          <a:xfrm>
            <a:off x="5588407" y="2183140"/>
            <a:ext cx="4740400" cy="400110"/>
          </a:xfrm>
          <a:prstGeom prst="rect">
            <a:avLst/>
          </a:prstGeom>
          <a:noFill/>
        </p:spPr>
        <p:txBody>
          <a:bodyPr vert="horz" wrap="none" rtlCol="0">
            <a:spAutoFit/>
          </a:bodyPr>
          <a:lstStyle/>
          <a:p>
            <a:r>
              <a:rPr lang="en-US" sz="2000" b="1" dirty="0">
                <a:solidFill>
                  <a:schemeClr val="accent6">
                    <a:lumMod val="50000"/>
                  </a:schemeClr>
                </a:solidFill>
                <a:latin typeface="Arial" panose="020B0604020202020204" pitchFamily="34" charset="0"/>
                <a:cs typeface="Arial" panose="020B0604020202020204" pitchFamily="34" charset="0"/>
              </a:rPr>
              <a:t>change in the services now available </a:t>
            </a:r>
            <a:endParaRPr lang="en-US" sz="2000" b="1" u="none" baseline="0" dirty="0">
              <a:solidFill>
                <a:schemeClr val="accent6">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8712779-41F5-694F-B12E-5064D8D589F6}"/>
              </a:ext>
            </a:extLst>
          </p:cNvPr>
          <p:cNvSpPr txBox="1"/>
          <p:nvPr/>
        </p:nvSpPr>
        <p:spPr>
          <a:xfrm>
            <a:off x="5588407" y="3451550"/>
            <a:ext cx="3603872" cy="400110"/>
          </a:xfrm>
          <a:prstGeom prst="rect">
            <a:avLst/>
          </a:prstGeom>
          <a:noFill/>
        </p:spPr>
        <p:txBody>
          <a:bodyPr vert="horz" wrap="none" rtlCol="0">
            <a:spAutoFit/>
          </a:bodyPr>
          <a:lstStyle/>
          <a:p>
            <a:r>
              <a:rPr lang="en-US" sz="2000" b="1" dirty="0">
                <a:solidFill>
                  <a:schemeClr val="accent6">
                    <a:lumMod val="50000"/>
                  </a:schemeClr>
                </a:solidFill>
                <a:latin typeface="Arial" panose="020B0604020202020204" pitchFamily="34" charset="0"/>
                <a:cs typeface="Arial" panose="020B0604020202020204" pitchFamily="34" charset="0"/>
              </a:rPr>
              <a:t>new business opportunities</a:t>
            </a:r>
            <a:endParaRPr lang="en-US" sz="2000" b="1" u="none" baseline="0" dirty="0">
              <a:solidFill>
                <a:schemeClr val="accent6">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2D94B5C-66E4-9A44-BE97-C4D6F3C0414E}"/>
              </a:ext>
            </a:extLst>
          </p:cNvPr>
          <p:cNvSpPr txBox="1"/>
          <p:nvPr/>
        </p:nvSpPr>
        <p:spPr>
          <a:xfrm>
            <a:off x="5588408" y="4701627"/>
            <a:ext cx="5050564" cy="707886"/>
          </a:xfrm>
          <a:prstGeom prst="rect">
            <a:avLst/>
          </a:prstGeom>
          <a:noFill/>
        </p:spPr>
        <p:txBody>
          <a:bodyPr vert="horz" wrap="square" rtlCol="0">
            <a:spAutoFit/>
          </a:bodyPr>
          <a:lstStyle/>
          <a:p>
            <a:r>
              <a:rPr lang="en-US" sz="2000" b="1" dirty="0">
                <a:solidFill>
                  <a:schemeClr val="accent6">
                    <a:lumMod val="50000"/>
                  </a:schemeClr>
                </a:solidFill>
                <a:latin typeface="Arial" panose="020B0604020202020204" pitchFamily="34" charset="0"/>
                <a:cs typeface="Arial" panose="020B0604020202020204" pitchFamily="34" charset="0"/>
              </a:rPr>
              <a:t>increased volume of data and demand for improved service</a:t>
            </a:r>
            <a:endParaRPr lang="en-US" sz="2000" b="1" u="none" baseline="0" dirty="0">
              <a:solidFill>
                <a:schemeClr val="accent6">
                  <a:lumMod val="50000"/>
                </a:schemeClr>
              </a:solidFill>
              <a:latin typeface="Arial" panose="020B0604020202020204" pitchFamily="34"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F2129535-049B-554B-83B5-DBA942B01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452" y="2108492"/>
            <a:ext cx="618966" cy="519795"/>
          </a:xfrm>
          <a:prstGeom prst="rect">
            <a:avLst/>
          </a:prstGeom>
        </p:spPr>
      </p:pic>
      <p:pic>
        <p:nvPicPr>
          <p:cNvPr id="21" name="Picture 20" descr="Icon&#10;&#10;Description automatically generated">
            <a:extLst>
              <a:ext uri="{FF2B5EF4-FFF2-40B4-BE49-F238E27FC236}">
                <a16:creationId xmlns:a16="http://schemas.microsoft.com/office/drawing/2014/main" id="{6ED1BB1A-7D62-664E-A262-1DDF641F2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7122" y="4625937"/>
            <a:ext cx="616730" cy="597386"/>
          </a:xfrm>
          <a:prstGeom prst="rect">
            <a:avLst/>
          </a:prstGeom>
        </p:spPr>
      </p:pic>
      <p:pic>
        <p:nvPicPr>
          <p:cNvPr id="25" name="Picture 24" descr="Icon&#10;&#10;Description automatically generated">
            <a:extLst>
              <a:ext uri="{FF2B5EF4-FFF2-40B4-BE49-F238E27FC236}">
                <a16:creationId xmlns:a16="http://schemas.microsoft.com/office/drawing/2014/main" id="{C768621E-E006-0142-B08E-0AEDB32BA1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8153" y="3329006"/>
            <a:ext cx="597934" cy="597934"/>
          </a:xfrm>
          <a:prstGeom prst="rect">
            <a:avLst/>
          </a:prstGeom>
        </p:spPr>
      </p:pic>
    </p:spTree>
    <p:extLst>
      <p:ext uri="{BB962C8B-B14F-4D97-AF65-F5344CB8AC3E}">
        <p14:creationId xmlns:p14="http://schemas.microsoft.com/office/powerpoint/2010/main" val="2438483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2CB1-BD28-4BE5-BA15-ED83D3A14C81}"/>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D393B8E4-4522-4CF2-8755-47A30B66944B}"/>
              </a:ext>
            </a:extLst>
          </p:cNvPr>
          <p:cNvSpPr>
            <a:spLocks noGrp="1"/>
          </p:cNvSpPr>
          <p:nvPr>
            <p:ph idx="1"/>
          </p:nvPr>
        </p:nvSpPr>
        <p:spPr>
          <a:xfrm>
            <a:off x="389563" y="1495068"/>
            <a:ext cx="10515600" cy="4351338"/>
          </a:xfrm>
        </p:spPr>
        <p:txBody>
          <a:bodyPr>
            <a:normAutofit lnSpcReduction="10000"/>
          </a:bodyPr>
          <a:lstStyle/>
          <a:p>
            <a:pPr marL="0" marR="0" indent="0">
              <a:lnSpc>
                <a:spcPct val="100000"/>
              </a:lnSpc>
              <a:spcBef>
                <a:spcPts val="0"/>
              </a:spcBef>
              <a:spcAft>
                <a:spcPts val="1200"/>
              </a:spcAft>
              <a:buNone/>
            </a:pPr>
            <a:r>
              <a:rPr lang="en-US" sz="3600" dirty="0">
                <a:effectLst/>
                <a:ea typeface="Calibri" panose="020F0502020204030204" pitchFamily="34" charset="0"/>
              </a:rPr>
              <a:t>When it comes to 5G deployments, what is your main focus?</a:t>
            </a:r>
          </a:p>
          <a:p>
            <a:pPr marL="0" marR="0" indent="0">
              <a:lnSpc>
                <a:spcPct val="100000"/>
              </a:lnSpc>
              <a:spcBef>
                <a:spcPts val="0"/>
              </a:spcBef>
              <a:spcAft>
                <a:spcPts val="1200"/>
              </a:spcAft>
              <a:buNone/>
            </a:pP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Strategic vision</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Use case development</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Network readiness</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Gathering insights</a:t>
            </a:r>
            <a:endParaRPr lang="en-US" sz="3600"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4235353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C876FE-6246-A843-9911-EB1A3E71E200}"/>
              </a:ext>
            </a:extLst>
          </p:cNvPr>
          <p:cNvSpPr/>
          <p:nvPr/>
        </p:nvSpPr>
        <p:spPr>
          <a:xfrm>
            <a:off x="-12470" y="1198205"/>
            <a:ext cx="12204470" cy="4736063"/>
          </a:xfrm>
          <a:prstGeom prst="rect">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FD7A3A67-D12D-AD42-A343-AB96955BE36C}"/>
              </a:ext>
            </a:extLst>
          </p:cNvPr>
          <p:cNvSpPr/>
          <p:nvPr/>
        </p:nvSpPr>
        <p:spPr>
          <a:xfrm>
            <a:off x="1838131" y="1416697"/>
            <a:ext cx="5073075" cy="4517571"/>
          </a:xfrm>
          <a:prstGeom prst="round2SameRect">
            <a:avLst>
              <a:gd name="adj1" fmla="val 3031"/>
              <a:gd name="adj2" fmla="val 0"/>
            </a:avLst>
          </a:prstGeom>
          <a:solidFill>
            <a:schemeClr val="bg1">
              <a:lumMod val="85000"/>
              <a:alpha val="4842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 name="Title 1">
            <a:extLst>
              <a:ext uri="{FF2B5EF4-FFF2-40B4-BE49-F238E27FC236}">
                <a16:creationId xmlns:a16="http://schemas.microsoft.com/office/drawing/2014/main" id="{A508C87F-F6E0-FF4D-83DC-22626B107ADB}"/>
              </a:ext>
            </a:extLst>
          </p:cNvPr>
          <p:cNvSpPr>
            <a:spLocks noGrp="1"/>
          </p:cNvSpPr>
          <p:nvPr>
            <p:ph type="title"/>
          </p:nvPr>
        </p:nvSpPr>
        <p:spPr/>
        <p:txBody>
          <a:bodyPr/>
          <a:lstStyle/>
          <a:p>
            <a:r>
              <a:rPr lang="en-US" dirty="0"/>
              <a:t>time to reimagine everything you think you knew</a:t>
            </a:r>
          </a:p>
        </p:txBody>
      </p:sp>
      <p:pic>
        <p:nvPicPr>
          <p:cNvPr id="5" name="Picture 4" descr="A picture containing text, computer&#10;&#10;Description automatically generated">
            <a:extLst>
              <a:ext uri="{FF2B5EF4-FFF2-40B4-BE49-F238E27FC236}">
                <a16:creationId xmlns:a16="http://schemas.microsoft.com/office/drawing/2014/main" id="{8CD30E85-E558-8548-A8DC-6E83A60A9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30" y="2453951"/>
            <a:ext cx="6713200" cy="3545632"/>
          </a:xfrm>
          <a:prstGeom prst="rect">
            <a:avLst/>
          </a:prstGeom>
          <a:ln w="57150">
            <a:noFill/>
          </a:ln>
        </p:spPr>
      </p:pic>
      <p:sp>
        <p:nvSpPr>
          <p:cNvPr id="9" name="TextBox 8">
            <a:extLst>
              <a:ext uri="{FF2B5EF4-FFF2-40B4-BE49-F238E27FC236}">
                <a16:creationId xmlns:a16="http://schemas.microsoft.com/office/drawing/2014/main" id="{B9BE4E55-0D68-E24A-9E6F-D72E38B92930}"/>
              </a:ext>
            </a:extLst>
          </p:cNvPr>
          <p:cNvSpPr txBox="1"/>
          <p:nvPr/>
        </p:nvSpPr>
        <p:spPr>
          <a:xfrm>
            <a:off x="1838131" y="1570672"/>
            <a:ext cx="5083617" cy="2246769"/>
          </a:xfrm>
          <a:prstGeom prst="rect">
            <a:avLst/>
          </a:prstGeom>
          <a:noFill/>
        </p:spPr>
        <p:txBody>
          <a:bodyPr vert="horz" wrap="square" rtlCol="0">
            <a:spAutoFit/>
          </a:bodyPr>
          <a:lstStyle/>
          <a:p>
            <a:pPr algn="ctr" rtl="0" eaLnBrk="1" fontAlgn="auto" hangingPunct="1">
              <a:lnSpc>
                <a:spcPct val="100000"/>
              </a:lnSpc>
              <a:spcBef>
                <a:spcPts val="0"/>
              </a:spcBef>
              <a:spcAft>
                <a:spcPts val="0"/>
              </a:spcAft>
            </a:pPr>
            <a:r>
              <a:rPr lang="en-US" sz="2000" dirty="0">
                <a:solidFill>
                  <a:schemeClr val="accent3"/>
                </a:solidFill>
                <a:latin typeface="Arial" panose="020B0604020202020204" pitchFamily="34" charset="0"/>
                <a:cs typeface="Arial" panose="020B0604020202020204" pitchFamily="34" charset="0"/>
              </a:rPr>
              <a:t>wide-scale </a:t>
            </a:r>
            <a:r>
              <a:rPr lang="en-US" sz="2000" b="0" i="0" u="none" baseline="0" dirty="0">
                <a:solidFill>
                  <a:schemeClr val="accent3"/>
                </a:solidFill>
                <a:latin typeface="Arial" panose="020B0604020202020204" pitchFamily="34" charset="0"/>
                <a:cs typeface="Arial" panose="020B0604020202020204" pitchFamily="34" charset="0"/>
              </a:rPr>
              <a:t>changes in </a:t>
            </a:r>
          </a:p>
          <a:p>
            <a:pPr algn="ctr" rtl="0" eaLnBrk="1" fontAlgn="auto" hangingPunct="1">
              <a:lnSpc>
                <a:spcPct val="100000"/>
              </a:lnSpc>
              <a:spcBef>
                <a:spcPts val="0"/>
              </a:spcBef>
              <a:spcAft>
                <a:spcPts val="0"/>
              </a:spcAft>
            </a:pPr>
            <a:r>
              <a:rPr lang="en-US" sz="2000" b="0" i="0" u="none" baseline="0" dirty="0">
                <a:solidFill>
                  <a:schemeClr val="accent3"/>
                </a:solidFill>
                <a:latin typeface="Arial" panose="020B0604020202020204" pitchFamily="34" charset="0"/>
                <a:cs typeface="Arial" panose="020B0604020202020204" pitchFamily="34" charset="0"/>
              </a:rPr>
              <a:t>network infrastructure</a:t>
            </a:r>
          </a:p>
          <a:p>
            <a:pPr algn="ctr" rtl="0" eaLnBrk="1" fontAlgn="auto" hangingPunct="1">
              <a:lnSpc>
                <a:spcPct val="100000"/>
              </a:lnSpc>
              <a:spcBef>
                <a:spcPts val="0"/>
              </a:spcBef>
              <a:spcAft>
                <a:spcPts val="0"/>
              </a:spcAft>
            </a:pPr>
            <a:endParaRPr lang="en-US" sz="2000" dirty="0">
              <a:solidFill>
                <a:schemeClr val="accent3"/>
              </a:solidFill>
              <a:latin typeface="Arial" panose="020B0604020202020204" pitchFamily="34" charset="0"/>
              <a:cs typeface="Arial" panose="020B0604020202020204" pitchFamily="34" charset="0"/>
            </a:endParaRPr>
          </a:p>
          <a:p>
            <a:pPr algn="ctr" rtl="0" eaLnBrk="1" fontAlgn="auto" hangingPunct="1">
              <a:lnSpc>
                <a:spcPct val="100000"/>
              </a:lnSpc>
              <a:spcBef>
                <a:spcPts val="0"/>
              </a:spcBef>
              <a:spcAft>
                <a:spcPts val="0"/>
              </a:spcAft>
            </a:pPr>
            <a:r>
              <a:rPr lang="en-US" sz="2000" dirty="0">
                <a:solidFill>
                  <a:schemeClr val="accent3"/>
                </a:solidFill>
                <a:latin typeface="Arial" panose="020B0604020202020204" pitchFamily="34" charset="0"/>
                <a:cs typeface="Arial" panose="020B0604020202020204" pitchFamily="34" charset="0"/>
              </a:rPr>
              <a:t>i</a:t>
            </a:r>
            <a:r>
              <a:rPr lang="en-US" sz="2000" b="0" i="0" u="none" baseline="0" dirty="0">
                <a:solidFill>
                  <a:schemeClr val="accent3"/>
                </a:solidFill>
                <a:latin typeface="Arial" panose="020B0604020202020204" pitchFamily="34" charset="0"/>
                <a:cs typeface="Arial" panose="020B0604020202020204" pitchFamily="34" charset="0"/>
              </a:rPr>
              <a:t>ncreased need for more timely coordination and tracking</a:t>
            </a:r>
          </a:p>
          <a:p>
            <a:pPr algn="ctr" rtl="0" eaLnBrk="1" fontAlgn="auto" hangingPunct="1">
              <a:lnSpc>
                <a:spcPct val="100000"/>
              </a:lnSpc>
              <a:spcBef>
                <a:spcPts val="0"/>
              </a:spcBef>
              <a:spcAft>
                <a:spcPts val="0"/>
              </a:spcAft>
            </a:pPr>
            <a:endParaRPr lang="en-US" sz="2000" dirty="0">
              <a:solidFill>
                <a:schemeClr val="accent3"/>
              </a:solidFill>
              <a:latin typeface="Arial" panose="020B0604020202020204" pitchFamily="34" charset="0"/>
              <a:cs typeface="Arial" panose="020B0604020202020204" pitchFamily="34" charset="0"/>
            </a:endParaRPr>
          </a:p>
          <a:p>
            <a:pPr algn="ctr" rtl="0" eaLnBrk="1" fontAlgn="auto" hangingPunct="1">
              <a:lnSpc>
                <a:spcPct val="100000"/>
              </a:lnSpc>
              <a:spcBef>
                <a:spcPts val="0"/>
              </a:spcBef>
              <a:spcAft>
                <a:spcPts val="0"/>
              </a:spcAft>
            </a:pPr>
            <a:r>
              <a:rPr lang="en-US" sz="2000" b="0" i="0" u="none" baseline="0" dirty="0">
                <a:solidFill>
                  <a:schemeClr val="accent3"/>
                </a:solidFill>
                <a:latin typeface="Arial" panose="020B0604020202020204" pitchFamily="34" charset="0"/>
                <a:cs typeface="Arial" panose="020B0604020202020204" pitchFamily="34" charset="0"/>
              </a:rPr>
              <a:t>minimizing errors</a:t>
            </a:r>
          </a:p>
        </p:txBody>
      </p:sp>
      <p:cxnSp>
        <p:nvCxnSpPr>
          <p:cNvPr id="11" name="Straight Arrow Connector 10">
            <a:extLst>
              <a:ext uri="{FF2B5EF4-FFF2-40B4-BE49-F238E27FC236}">
                <a16:creationId xmlns:a16="http://schemas.microsoft.com/office/drawing/2014/main" id="{073157CE-C13C-D64A-A2C8-A88E3B7B42B6}"/>
              </a:ext>
            </a:extLst>
          </p:cNvPr>
          <p:cNvCxnSpPr>
            <a:cxnSpLocks/>
          </p:cNvCxnSpPr>
          <p:nvPr/>
        </p:nvCxnSpPr>
        <p:spPr>
          <a:xfrm>
            <a:off x="6921748" y="1730268"/>
            <a:ext cx="8742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687D6C66-E7D1-9A4F-B996-35DB663FE739}"/>
              </a:ext>
            </a:extLst>
          </p:cNvPr>
          <p:cNvSpPr/>
          <p:nvPr/>
        </p:nvSpPr>
        <p:spPr>
          <a:xfrm>
            <a:off x="7871015" y="1416697"/>
            <a:ext cx="3829573" cy="642581"/>
          </a:xfrm>
          <a:prstGeom prst="roundRect">
            <a:avLst>
              <a:gd name="adj"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en-US" b="1" dirty="0">
                <a:solidFill>
                  <a:schemeClr val="bg1"/>
                </a:solidFill>
                <a:latin typeface="Arial" panose="020B0604020202020204" pitchFamily="34" charset="0"/>
                <a:cs typeface="Arial" panose="020B0604020202020204" pitchFamily="34" charset="0"/>
              </a:rPr>
              <a:t>managing the digital transformation </a:t>
            </a:r>
            <a:endParaRPr lang="en-US" b="1" u="none" baseline="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1FD3150-116F-904E-9752-9EAF6F9D2EF0}"/>
              </a:ext>
            </a:extLst>
          </p:cNvPr>
          <p:cNvSpPr txBox="1"/>
          <p:nvPr/>
        </p:nvSpPr>
        <p:spPr>
          <a:xfrm>
            <a:off x="8073807" y="2103947"/>
            <a:ext cx="3995163" cy="3785652"/>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significant growth in </a:t>
            </a:r>
            <a:r>
              <a:rPr lang="en-US" sz="1600" b="1" dirty="0">
                <a:solidFill>
                  <a:schemeClr val="accent5">
                    <a:lumMod val="50000"/>
                  </a:schemeClr>
                </a:solidFill>
                <a:latin typeface="Arial" panose="020B0604020202020204" pitchFamily="34" charset="0"/>
                <a:cs typeface="Arial" panose="020B0604020202020204" pitchFamily="34" charset="0"/>
              </a:rPr>
              <a:t>locations</a:t>
            </a:r>
            <a:r>
              <a:rPr lang="en-US" sz="1600" dirty="0">
                <a:solidFill>
                  <a:schemeClr val="accent5">
                    <a:lumMod val="50000"/>
                  </a:schemeClr>
                </a:solidFill>
                <a:latin typeface="Arial" panose="020B0604020202020204" pitchFamily="34" charset="0"/>
                <a:cs typeface="Arial" panose="020B0604020202020204" pitchFamily="34" charset="0"/>
              </a:rPr>
              <a:t>, </a:t>
            </a:r>
            <a:r>
              <a:rPr lang="en-US" sz="1600" b="1" dirty="0">
                <a:solidFill>
                  <a:schemeClr val="accent5">
                    <a:lumMod val="50000"/>
                  </a:schemeClr>
                </a:solidFill>
                <a:latin typeface="Arial" panose="020B0604020202020204" pitchFamily="34" charset="0"/>
                <a:cs typeface="Arial" panose="020B0604020202020204" pitchFamily="34" charset="0"/>
              </a:rPr>
              <a:t>functionality</a:t>
            </a:r>
            <a:r>
              <a:rPr lang="en-US" sz="1600" dirty="0">
                <a:solidFill>
                  <a:schemeClr val="accent5">
                    <a:lumMod val="50000"/>
                  </a:schemeClr>
                </a:solidFill>
                <a:latin typeface="Arial" panose="020B0604020202020204" pitchFamily="34" charset="0"/>
                <a:cs typeface="Arial" panose="020B0604020202020204" pitchFamily="34" charset="0"/>
              </a:rPr>
              <a:t> at locations, and </a:t>
            </a:r>
            <a:r>
              <a:rPr lang="en-US" sz="1600" b="1" dirty="0">
                <a:solidFill>
                  <a:schemeClr val="accent5">
                    <a:lumMod val="50000"/>
                  </a:schemeClr>
                </a:solidFill>
                <a:latin typeface="Arial" panose="020B0604020202020204" pitchFamily="34" charset="0"/>
                <a:cs typeface="Arial" panose="020B0604020202020204" pitchFamily="34" charset="0"/>
              </a:rPr>
              <a:t>equipment </a:t>
            </a:r>
            <a:r>
              <a:rPr lang="en-US" sz="1600" dirty="0">
                <a:solidFill>
                  <a:schemeClr val="accent5">
                    <a:lumMod val="50000"/>
                  </a:schemeClr>
                </a:solidFill>
                <a:latin typeface="Arial" panose="020B0604020202020204" pitchFamily="34" charset="0"/>
                <a:cs typeface="Arial" panose="020B0604020202020204" pitchFamily="34" charset="0"/>
              </a:rPr>
              <a:t>that supports the functionality</a:t>
            </a:r>
          </a:p>
          <a:p>
            <a:pPr marL="285750" indent="-194310">
              <a:buClr>
                <a:schemeClr val="bg2"/>
              </a:buClr>
              <a:buFont typeface="Arial" panose="020B0604020202020204" pitchFamily="34" charset="0"/>
              <a:buChar char="•"/>
            </a:pPr>
            <a:endParaRPr lang="en-US" sz="16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connections need increased throughput for new service offerings</a:t>
            </a:r>
          </a:p>
          <a:p>
            <a:pPr marL="285750" indent="-194310">
              <a:buClr>
                <a:schemeClr val="bg2"/>
              </a:buClr>
              <a:buFont typeface="Arial" panose="020B0604020202020204" pitchFamily="34" charset="0"/>
              <a:buChar char="•"/>
            </a:pPr>
            <a:endParaRPr lang="en-US" sz="16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strategic to internal operations </a:t>
            </a:r>
          </a:p>
          <a:p>
            <a:pPr marL="461963" lvl="1" indent="-193675">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virtual functions</a:t>
            </a:r>
          </a:p>
          <a:p>
            <a:pPr marL="461963" lvl="1" indent="-193675">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software licenses </a:t>
            </a:r>
          </a:p>
          <a:p>
            <a:pPr marL="461963" lvl="1" indent="-193675">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service orchestration</a:t>
            </a:r>
          </a:p>
          <a:p>
            <a:pPr marL="461963" lvl="1" indent="-193675">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finance software</a:t>
            </a:r>
          </a:p>
          <a:p>
            <a:pPr marL="461963" lvl="1" indent="-193675">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latency reduction</a:t>
            </a:r>
          </a:p>
          <a:p>
            <a:pPr marL="461963" lvl="1" indent="-193675">
              <a:buClr>
                <a:schemeClr val="bg2"/>
              </a:buClr>
              <a:buFont typeface="Arial" panose="020B0604020202020204" pitchFamily="34" charset="0"/>
              <a:buChar char="•"/>
            </a:pPr>
            <a:r>
              <a:rPr lang="en-US" sz="1600" dirty="0">
                <a:solidFill>
                  <a:schemeClr val="accent5">
                    <a:lumMod val="50000"/>
                  </a:schemeClr>
                </a:solidFill>
                <a:latin typeface="Arial" panose="020B0604020202020204" pitchFamily="34" charset="0"/>
                <a:cs typeface="Arial" panose="020B0604020202020204" pitchFamily="34" charset="0"/>
              </a:rPr>
              <a:t>rating and billing</a:t>
            </a: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51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14A6-57AA-44C5-BA99-D33B987C0DA5}"/>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0614D7E4-2EDB-412C-87BF-D18DA4031C57}"/>
              </a:ext>
            </a:extLst>
          </p:cNvPr>
          <p:cNvSpPr>
            <a:spLocks noGrp="1"/>
          </p:cNvSpPr>
          <p:nvPr>
            <p:ph idx="1"/>
          </p:nvPr>
        </p:nvSpPr>
        <p:spPr/>
        <p:txBody>
          <a:bodyPr>
            <a:normAutofit lnSpcReduction="10000"/>
          </a:bodyPr>
          <a:lstStyle/>
          <a:p>
            <a:pPr marL="0" marR="0" indent="0">
              <a:lnSpc>
                <a:spcPct val="100000"/>
              </a:lnSpc>
              <a:spcBef>
                <a:spcPts val="0"/>
              </a:spcBef>
              <a:spcAft>
                <a:spcPts val="600"/>
              </a:spcAft>
              <a:buNone/>
            </a:pPr>
            <a:r>
              <a:rPr lang="en-US" sz="3600" dirty="0">
                <a:effectLst/>
                <a:ea typeface="Calibri" panose="020F0502020204030204" pitchFamily="34" charset="0"/>
              </a:rPr>
              <a:t>On the business side, what is keeping you up at night when it comes to supporting 5G?</a:t>
            </a:r>
          </a:p>
          <a:p>
            <a:pPr marL="0" marR="0" indent="0">
              <a:lnSpc>
                <a:spcPct val="100000"/>
              </a:lnSpc>
              <a:spcBef>
                <a:spcPts val="0"/>
              </a:spcBef>
              <a:spcAft>
                <a:spcPts val="600"/>
              </a:spcAft>
              <a:buNone/>
            </a:pP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Time to market</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Resources to support new service rollouts</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Competitive threats</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Managing network complexities</a:t>
            </a:r>
            <a:endParaRPr lang="en-US" sz="3600"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2325593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a:extLst>
              <a:ext uri="{FF2B5EF4-FFF2-40B4-BE49-F238E27FC236}">
                <a16:creationId xmlns:a16="http://schemas.microsoft.com/office/drawing/2014/main" id="{FD29B443-A687-4C47-BDA5-04B92E65EFC3}"/>
              </a:ext>
            </a:extLst>
          </p:cNvPr>
          <p:cNvSpPr/>
          <p:nvPr/>
        </p:nvSpPr>
        <p:spPr>
          <a:xfrm>
            <a:off x="265507" y="1466359"/>
            <a:ext cx="4484172" cy="4472325"/>
          </a:xfrm>
          <a:prstGeom prst="round2SameRect">
            <a:avLst>
              <a:gd name="adj1" fmla="val 8159"/>
              <a:gd name="adj2" fmla="val 0"/>
            </a:avLst>
          </a:prstGeom>
          <a:solidFill>
            <a:schemeClr val="bg1">
              <a:lumMod val="9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 name="Title 1">
            <a:extLst>
              <a:ext uri="{FF2B5EF4-FFF2-40B4-BE49-F238E27FC236}">
                <a16:creationId xmlns:a16="http://schemas.microsoft.com/office/drawing/2014/main" id="{81EFEC3C-EF42-DC40-BACD-146F84A74D65}"/>
              </a:ext>
            </a:extLst>
          </p:cNvPr>
          <p:cNvSpPr>
            <a:spLocks noGrp="1"/>
          </p:cNvSpPr>
          <p:nvPr>
            <p:ph type="title"/>
          </p:nvPr>
        </p:nvSpPr>
        <p:spPr/>
        <p:txBody>
          <a:bodyPr/>
          <a:lstStyle/>
          <a:p>
            <a:r>
              <a:rPr lang="en-US" dirty="0"/>
              <a:t>5G transition implications</a:t>
            </a:r>
          </a:p>
        </p:txBody>
      </p:sp>
      <p:sp>
        <p:nvSpPr>
          <p:cNvPr id="20" name="TextBox 19">
            <a:extLst>
              <a:ext uri="{FF2B5EF4-FFF2-40B4-BE49-F238E27FC236}">
                <a16:creationId xmlns:a16="http://schemas.microsoft.com/office/drawing/2014/main" id="{46C02166-93AC-C448-815B-F35C9EF0BAC9}"/>
              </a:ext>
            </a:extLst>
          </p:cNvPr>
          <p:cNvSpPr txBox="1"/>
          <p:nvPr/>
        </p:nvSpPr>
        <p:spPr>
          <a:xfrm>
            <a:off x="476647" y="1612853"/>
            <a:ext cx="3714353" cy="830997"/>
          </a:xfrm>
          <a:prstGeom prst="rect">
            <a:avLst/>
          </a:prstGeom>
          <a:noFill/>
        </p:spPr>
        <p:txBody>
          <a:bodyPr vert="horz" wrap="square" rtlCol="0">
            <a:spAutoFit/>
          </a:bodyPr>
          <a:lstStyle/>
          <a:p>
            <a:r>
              <a:rPr lang="en-US" sz="2400" b="1" dirty="0">
                <a:solidFill>
                  <a:schemeClr val="accent1"/>
                </a:solidFill>
                <a:latin typeface="Arial" panose="020B0604020202020204" pitchFamily="34" charset="0"/>
                <a:cs typeface="Arial" panose="020B0604020202020204" pitchFamily="34" charset="0"/>
              </a:rPr>
              <a:t>n</a:t>
            </a:r>
            <a:r>
              <a:rPr lang="en-US" sz="2400" b="1" u="none" baseline="0" dirty="0">
                <a:solidFill>
                  <a:schemeClr val="accent1"/>
                </a:solidFill>
                <a:latin typeface="Arial" panose="020B0604020202020204" pitchFamily="34" charset="0"/>
                <a:cs typeface="Arial" panose="020B0604020202020204" pitchFamily="34" charset="0"/>
              </a:rPr>
              <a:t>etwork changes are not isolated</a:t>
            </a:r>
          </a:p>
        </p:txBody>
      </p:sp>
      <p:cxnSp>
        <p:nvCxnSpPr>
          <p:cNvPr id="23" name="Straight Connector 22">
            <a:extLst>
              <a:ext uri="{FF2B5EF4-FFF2-40B4-BE49-F238E27FC236}">
                <a16:creationId xmlns:a16="http://schemas.microsoft.com/office/drawing/2014/main" id="{783BDCBC-E895-8C4F-AECE-85E55E7A22B4}"/>
              </a:ext>
            </a:extLst>
          </p:cNvPr>
          <p:cNvCxnSpPr>
            <a:cxnSpLocks/>
          </p:cNvCxnSpPr>
          <p:nvPr/>
        </p:nvCxnSpPr>
        <p:spPr>
          <a:xfrm>
            <a:off x="0" y="592885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C99E320-E2B1-7B47-88C4-F79274919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87" y="1466359"/>
            <a:ext cx="2340416" cy="5005362"/>
          </a:xfrm>
          <a:prstGeom prst="rect">
            <a:avLst/>
          </a:prstGeom>
        </p:spPr>
      </p:pic>
      <p:sp>
        <p:nvSpPr>
          <p:cNvPr id="26" name="Round Same Side Corner Rectangle 25">
            <a:extLst>
              <a:ext uri="{FF2B5EF4-FFF2-40B4-BE49-F238E27FC236}">
                <a16:creationId xmlns:a16="http://schemas.microsoft.com/office/drawing/2014/main" id="{9ED298E2-8549-E641-919B-9B6E25AC54CC}"/>
              </a:ext>
            </a:extLst>
          </p:cNvPr>
          <p:cNvSpPr/>
          <p:nvPr/>
        </p:nvSpPr>
        <p:spPr>
          <a:xfrm>
            <a:off x="7466528" y="1466359"/>
            <a:ext cx="4484172" cy="4472325"/>
          </a:xfrm>
          <a:prstGeom prst="round2SameRect">
            <a:avLst>
              <a:gd name="adj1" fmla="val 8159"/>
              <a:gd name="adj2" fmla="val 0"/>
            </a:avLst>
          </a:prstGeom>
          <a:solidFill>
            <a:schemeClr val="bg1">
              <a:lumMod val="95000"/>
              <a:alpha val="5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32" name="TextBox 31">
            <a:extLst>
              <a:ext uri="{FF2B5EF4-FFF2-40B4-BE49-F238E27FC236}">
                <a16:creationId xmlns:a16="http://schemas.microsoft.com/office/drawing/2014/main" id="{1B8C0AB2-3F96-3C40-A51D-9065B15689AA}"/>
              </a:ext>
            </a:extLst>
          </p:cNvPr>
          <p:cNvSpPr txBox="1"/>
          <p:nvPr/>
        </p:nvSpPr>
        <p:spPr>
          <a:xfrm>
            <a:off x="389563" y="2872646"/>
            <a:ext cx="4040682" cy="3416320"/>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engage and contract with multiple vendors</a:t>
            </a:r>
          </a:p>
          <a:p>
            <a:pPr marL="91440">
              <a:buClr>
                <a:schemeClr val="bg2"/>
              </a:buCl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effective management of physical and virtual assets</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develop and deploy new use cases</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seamless interworking between providers</a:t>
            </a:r>
          </a:p>
          <a:p>
            <a:pPr marL="285750" indent="-194310">
              <a:buClr>
                <a:schemeClr val="bg2"/>
              </a:buClr>
              <a:buFont typeface="Arial" panose="020B0604020202020204" pitchFamily="34" charset="0"/>
              <a:buChar char="•"/>
            </a:pPr>
            <a:endParaRPr lang="en-US" b="0" i="0" u="none" baseline="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b="0" i="0" u="none" baseline="0" dirty="0">
              <a:solidFill>
                <a:schemeClr val="accent5">
                  <a:lumMod val="50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CD102F2-C941-A94F-8439-62BF5E41068D}"/>
              </a:ext>
            </a:extLst>
          </p:cNvPr>
          <p:cNvSpPr txBox="1"/>
          <p:nvPr/>
        </p:nvSpPr>
        <p:spPr>
          <a:xfrm>
            <a:off x="7688411" y="1612853"/>
            <a:ext cx="4484172" cy="1569660"/>
          </a:xfrm>
          <a:prstGeom prst="rect">
            <a:avLst/>
          </a:prstGeom>
          <a:noFill/>
        </p:spPr>
        <p:txBody>
          <a:bodyPr vert="horz" wrap="square" rtlCol="0">
            <a:spAutoFit/>
          </a:bodyPr>
          <a:lstStyle/>
          <a:p>
            <a:r>
              <a:rPr lang="en-US" sz="2400" b="1" dirty="0">
                <a:solidFill>
                  <a:schemeClr val="bg2"/>
                </a:solidFill>
                <a:latin typeface="Arial" panose="020B0604020202020204" pitchFamily="34" charset="0"/>
                <a:cs typeface="Arial" panose="020B0604020202020204" pitchFamily="34" charset="0"/>
              </a:rPr>
              <a:t>failure to effectively manage network and services may result in:</a:t>
            </a:r>
          </a:p>
          <a:p>
            <a:pPr algn="l" rtl="0" eaLnBrk="1" fontAlgn="auto" hangingPunct="1">
              <a:lnSpc>
                <a:spcPct val="100000"/>
              </a:lnSpc>
              <a:spcBef>
                <a:spcPts val="0"/>
              </a:spcBef>
              <a:spcAft>
                <a:spcPts val="0"/>
              </a:spcAft>
            </a:pPr>
            <a:endParaRPr lang="en-US" sz="2400" b="1" i="0" u="none" baseline="0" dirty="0">
              <a:solidFill>
                <a:schemeClr val="bg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AE45C55-3D8D-2D49-B385-7619E17AD370}"/>
              </a:ext>
            </a:extLst>
          </p:cNvPr>
          <p:cNvSpPr txBox="1"/>
          <p:nvPr/>
        </p:nvSpPr>
        <p:spPr>
          <a:xfrm>
            <a:off x="7599511" y="2872646"/>
            <a:ext cx="3984867" cy="2585323"/>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potential loss of market share</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large impact to the network </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increased risk of ambiguous communication of information</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b="0" i="0" u="none" baseline="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b="0" i="0" u="none" baseline="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384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E2B38-96D0-9546-9737-F45B81138075}"/>
              </a:ext>
            </a:extLst>
          </p:cNvPr>
          <p:cNvSpPr>
            <a:spLocks noGrp="1"/>
          </p:cNvSpPr>
          <p:nvPr>
            <p:ph type="title"/>
          </p:nvPr>
        </p:nvSpPr>
        <p:spPr/>
        <p:txBody>
          <a:bodyPr/>
          <a:lstStyle/>
          <a:p>
            <a:r>
              <a:rPr lang="en-US" dirty="0"/>
              <a:t>5G is leveling the playing field </a:t>
            </a:r>
          </a:p>
        </p:txBody>
      </p:sp>
      <p:pic>
        <p:nvPicPr>
          <p:cNvPr id="9" name="Content Placeholder 8" descr="A group of people walking&#10;&#10;Description automatically generated with medium confidence">
            <a:extLst>
              <a:ext uri="{FF2B5EF4-FFF2-40B4-BE49-F238E27FC236}">
                <a16:creationId xmlns:a16="http://schemas.microsoft.com/office/drawing/2014/main" id="{8BAC4FB7-EF55-F24C-AEC1-5844D47611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34294"/>
            <a:ext cx="12192000" cy="4749006"/>
          </a:xfrm>
        </p:spPr>
      </p:pic>
      <p:sp>
        <p:nvSpPr>
          <p:cNvPr id="10" name="Rounded Rectangle 9">
            <a:extLst>
              <a:ext uri="{FF2B5EF4-FFF2-40B4-BE49-F238E27FC236}">
                <a16:creationId xmlns:a16="http://schemas.microsoft.com/office/drawing/2014/main" id="{FC59109D-BA07-B74A-8174-54110EA5969A}"/>
              </a:ext>
            </a:extLst>
          </p:cNvPr>
          <p:cNvSpPr/>
          <p:nvPr/>
        </p:nvSpPr>
        <p:spPr>
          <a:xfrm>
            <a:off x="1358900" y="1460500"/>
            <a:ext cx="9724063" cy="5334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There is a lot at stake and a lot of players are fighting for their piece of this market</a:t>
            </a:r>
          </a:p>
        </p:txBody>
      </p:sp>
      <p:sp>
        <p:nvSpPr>
          <p:cNvPr id="11" name="Rounded Rectangle 10">
            <a:extLst>
              <a:ext uri="{FF2B5EF4-FFF2-40B4-BE49-F238E27FC236}">
                <a16:creationId xmlns:a16="http://schemas.microsoft.com/office/drawing/2014/main" id="{9825A7DF-738E-E546-B240-AE66D399FDD6}"/>
              </a:ext>
            </a:extLst>
          </p:cNvPr>
          <p:cNvSpPr/>
          <p:nvPr/>
        </p:nvSpPr>
        <p:spPr>
          <a:xfrm>
            <a:off x="389563" y="2120106"/>
            <a:ext cx="4804737" cy="3772694"/>
          </a:xfrm>
          <a:prstGeom prst="roundRect">
            <a:avLst>
              <a:gd name="adj" fmla="val 4829"/>
            </a:avLst>
          </a:prstGeom>
          <a:solidFill>
            <a:schemeClr val="bg1">
              <a:alpha val="572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2" name="Rounded Rectangle 11">
            <a:extLst>
              <a:ext uri="{FF2B5EF4-FFF2-40B4-BE49-F238E27FC236}">
                <a16:creationId xmlns:a16="http://schemas.microsoft.com/office/drawing/2014/main" id="{E9204A29-97BD-2145-AF47-9F8FB315C0E8}"/>
              </a:ext>
            </a:extLst>
          </p:cNvPr>
          <p:cNvSpPr/>
          <p:nvPr/>
        </p:nvSpPr>
        <p:spPr>
          <a:xfrm>
            <a:off x="7095163" y="2152253"/>
            <a:ext cx="4804737" cy="3772694"/>
          </a:xfrm>
          <a:prstGeom prst="roundRect">
            <a:avLst>
              <a:gd name="adj" fmla="val 4829"/>
            </a:avLst>
          </a:prstGeom>
          <a:solidFill>
            <a:schemeClr val="bg1">
              <a:alpha val="572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3" name="Content Placeholder 2">
            <a:extLst>
              <a:ext uri="{FF2B5EF4-FFF2-40B4-BE49-F238E27FC236}">
                <a16:creationId xmlns:a16="http://schemas.microsoft.com/office/drawing/2014/main" id="{80AF0E75-0A3F-9C41-9903-E03AA1EC73D4}"/>
              </a:ext>
            </a:extLst>
          </p:cNvPr>
          <p:cNvSpPr txBox="1">
            <a:spLocks/>
          </p:cNvSpPr>
          <p:nvPr/>
        </p:nvSpPr>
        <p:spPr>
          <a:xfrm>
            <a:off x="586738" y="2695574"/>
            <a:ext cx="44103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SzPct val="98000"/>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incumbents could lose market share</a:t>
            </a:r>
          </a:p>
          <a:p>
            <a:r>
              <a:rPr lang="en-US" sz="2000" dirty="0"/>
              <a:t>new entrants are breaking into this space  </a:t>
            </a:r>
          </a:p>
          <a:p>
            <a:r>
              <a:rPr lang="en-US" sz="2000" dirty="0"/>
              <a:t>smaller service providers have opportunities to compete in ways not previously possible.  </a:t>
            </a:r>
          </a:p>
          <a:p>
            <a:endParaRPr lang="en-US" sz="2000" dirty="0"/>
          </a:p>
        </p:txBody>
      </p:sp>
      <p:sp>
        <p:nvSpPr>
          <p:cNvPr id="14" name="Content Placeholder 2">
            <a:extLst>
              <a:ext uri="{FF2B5EF4-FFF2-40B4-BE49-F238E27FC236}">
                <a16:creationId xmlns:a16="http://schemas.microsoft.com/office/drawing/2014/main" id="{31C7A275-64B3-3641-8E17-97DD0D8CC39B}"/>
              </a:ext>
            </a:extLst>
          </p:cNvPr>
          <p:cNvSpPr txBox="1">
            <a:spLocks/>
          </p:cNvSpPr>
          <p:nvPr/>
        </p:nvSpPr>
        <p:spPr>
          <a:xfrm>
            <a:off x="7292340" y="2695574"/>
            <a:ext cx="44103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SzPct val="98000"/>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C00000"/>
              </a:buClr>
              <a:buSzPct val="98000"/>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all must be able to speak the same language</a:t>
            </a:r>
          </a:p>
          <a:p>
            <a:r>
              <a:rPr lang="en-US" sz="2000" dirty="0"/>
              <a:t>growth will come from partnerships</a:t>
            </a:r>
          </a:p>
          <a:p>
            <a:r>
              <a:rPr lang="en-US" sz="2000" dirty="0"/>
              <a:t>not just about technology, several key business drivers</a:t>
            </a:r>
          </a:p>
          <a:p>
            <a:r>
              <a:rPr lang="en-US" sz="2000" dirty="0"/>
              <a:t>Common Language provides equal Command and Control capability for all users</a:t>
            </a:r>
          </a:p>
          <a:p>
            <a:endParaRPr lang="en-US" sz="2000" dirty="0"/>
          </a:p>
        </p:txBody>
      </p:sp>
      <p:pic>
        <p:nvPicPr>
          <p:cNvPr id="16" name="Picture 15" descr="A person in a suit and tie&#10;&#10;Description automatically generated with medium confidence">
            <a:extLst>
              <a:ext uri="{FF2B5EF4-FFF2-40B4-BE49-F238E27FC236}">
                <a16:creationId xmlns:a16="http://schemas.microsoft.com/office/drawing/2014/main" id="{4FFABD0F-A46A-8F49-8EEF-75FCC9F5A5A6}"/>
              </a:ext>
            </a:extLst>
          </p:cNvPr>
          <p:cNvPicPr>
            <a:picLocks noChangeAspect="1"/>
          </p:cNvPicPr>
          <p:nvPr/>
        </p:nvPicPr>
        <p:blipFill rotWithShape="1">
          <a:blip r:embed="rId4">
            <a:extLst>
              <a:ext uri="{28A0092B-C50C-407E-A947-70E740481C1C}">
                <a14:useLocalDpi xmlns:a14="http://schemas.microsoft.com/office/drawing/2010/main" val="0"/>
              </a:ext>
            </a:extLst>
          </a:blip>
          <a:srcRect l="42777" r="35713" b="48936"/>
          <a:stretch/>
        </p:blipFill>
        <p:spPr>
          <a:xfrm>
            <a:off x="4439843" y="2152253"/>
            <a:ext cx="2948074" cy="3936633"/>
          </a:xfrm>
          <a:prstGeom prst="rect">
            <a:avLst/>
          </a:prstGeom>
        </p:spPr>
      </p:pic>
    </p:spTree>
    <p:extLst>
      <p:ext uri="{BB962C8B-B14F-4D97-AF65-F5344CB8AC3E}">
        <p14:creationId xmlns:p14="http://schemas.microsoft.com/office/powerpoint/2010/main" val="3337395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3182-D87A-CA45-89B3-86CE4CCDCA19}"/>
              </a:ext>
            </a:extLst>
          </p:cNvPr>
          <p:cNvSpPr>
            <a:spLocks noGrp="1"/>
          </p:cNvSpPr>
          <p:nvPr>
            <p:ph type="title"/>
          </p:nvPr>
        </p:nvSpPr>
        <p:spPr/>
        <p:txBody>
          <a:bodyPr/>
          <a:lstStyle/>
          <a:p>
            <a:r>
              <a:rPr lang="en-US" dirty="0"/>
              <a:t>introducing</a:t>
            </a:r>
          </a:p>
        </p:txBody>
      </p:sp>
      <p:grpSp>
        <p:nvGrpSpPr>
          <p:cNvPr id="11" name="Group 10">
            <a:extLst>
              <a:ext uri="{FF2B5EF4-FFF2-40B4-BE49-F238E27FC236}">
                <a16:creationId xmlns:a16="http://schemas.microsoft.com/office/drawing/2014/main" id="{50B68698-F151-7442-8926-7AA4EE2BDBC2}"/>
              </a:ext>
            </a:extLst>
          </p:cNvPr>
          <p:cNvGrpSpPr/>
          <p:nvPr/>
        </p:nvGrpSpPr>
        <p:grpSpPr>
          <a:xfrm>
            <a:off x="762000" y="1343025"/>
            <a:ext cx="3060700" cy="4791074"/>
            <a:chOff x="762000" y="1343025"/>
            <a:chExt cx="3060700" cy="4791074"/>
          </a:xfrm>
        </p:grpSpPr>
        <p:sp>
          <p:nvSpPr>
            <p:cNvPr id="6" name="Rounded Rectangle 5">
              <a:extLst>
                <a:ext uri="{FF2B5EF4-FFF2-40B4-BE49-F238E27FC236}">
                  <a16:creationId xmlns:a16="http://schemas.microsoft.com/office/drawing/2014/main" id="{EB26243F-5A30-6C40-A0CB-C0F4F9FFEAE7}"/>
                </a:ext>
              </a:extLst>
            </p:cNvPr>
            <p:cNvSpPr/>
            <p:nvPr/>
          </p:nvSpPr>
          <p:spPr>
            <a:xfrm>
              <a:off x="762000" y="2120900"/>
              <a:ext cx="3060700" cy="4013199"/>
            </a:xfrm>
            <a:prstGeom prst="roundRect">
              <a:avLst>
                <a:gd name="adj" fmla="val 6308"/>
              </a:avLst>
            </a:prstGeom>
            <a:solidFill>
              <a:schemeClr val="bg1">
                <a:lumMod val="95000"/>
                <a:alpha val="37184"/>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5" name="Picture 4">
              <a:extLst>
                <a:ext uri="{FF2B5EF4-FFF2-40B4-BE49-F238E27FC236}">
                  <a16:creationId xmlns:a16="http://schemas.microsoft.com/office/drawing/2014/main" id="{F2566F8A-DAE7-C54D-ABBF-FC16AEE8E6FD}"/>
                </a:ext>
              </a:extLst>
            </p:cNvPr>
            <p:cNvPicPr>
              <a:picLocks/>
            </p:cNvPicPr>
            <p:nvPr/>
          </p:nvPicPr>
          <p:blipFill rotWithShape="1">
            <a:blip r:embed="rId3"/>
            <a:srcRect t="7858" b="24844"/>
            <a:stretch/>
          </p:blipFill>
          <p:spPr bwMode="auto">
            <a:xfrm>
              <a:off x="1504950" y="1343025"/>
              <a:ext cx="1555750" cy="1555750"/>
            </a:xfrm>
            <a:prstGeom prst="ellipse">
              <a:avLst/>
            </a:prstGeom>
            <a:ln w="19050" cap="rnd">
              <a:solidFill>
                <a:schemeClr val="bg1">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6E3A8572-D495-B348-A2E8-80CE059AD8E1}"/>
                </a:ext>
              </a:extLst>
            </p:cNvPr>
            <p:cNvSpPr txBox="1"/>
            <p:nvPr/>
          </p:nvSpPr>
          <p:spPr>
            <a:xfrm>
              <a:off x="1233251" y="3150712"/>
              <a:ext cx="2149948" cy="461665"/>
            </a:xfrm>
            <a:prstGeom prst="rect">
              <a:avLst/>
            </a:prstGeom>
            <a:noFill/>
          </p:spPr>
          <p:txBody>
            <a:bodyPr vert="horz" wrap="none" rtlCol="0">
              <a:spAutoFit/>
            </a:bodyPr>
            <a:lstStyle/>
            <a:p>
              <a:pPr algn="ctr" rtl="0" eaLnBrk="1" fontAlgn="auto" hangingPunct="1">
                <a:lnSpc>
                  <a:spcPct val="100000"/>
                </a:lnSpc>
                <a:spcBef>
                  <a:spcPts val="0"/>
                </a:spcBef>
                <a:spcAft>
                  <a:spcPts val="0"/>
                </a:spcAft>
              </a:pPr>
              <a:r>
                <a:rPr lang="en-US" sz="2400" b="1" i="0" u="none" baseline="0" dirty="0">
                  <a:solidFill>
                    <a:schemeClr val="accent1"/>
                  </a:solidFill>
                  <a:latin typeface="Arial" panose="020B0604020202020204" pitchFamily="34" charset="0"/>
                  <a:cs typeface="Arial" panose="020B0604020202020204" pitchFamily="34" charset="0"/>
                </a:rPr>
                <a:t>Karl Whitlock</a:t>
              </a:r>
            </a:p>
          </p:txBody>
        </p:sp>
        <p:sp>
          <p:nvSpPr>
            <p:cNvPr id="8" name="TextBox 7">
              <a:extLst>
                <a:ext uri="{FF2B5EF4-FFF2-40B4-BE49-F238E27FC236}">
                  <a16:creationId xmlns:a16="http://schemas.microsoft.com/office/drawing/2014/main" id="{0022F6A7-4571-994B-BD8F-E04471DD08A6}"/>
                </a:ext>
              </a:extLst>
            </p:cNvPr>
            <p:cNvSpPr txBox="1"/>
            <p:nvPr/>
          </p:nvSpPr>
          <p:spPr>
            <a:xfrm>
              <a:off x="1006475" y="3864224"/>
              <a:ext cx="2679699" cy="1200329"/>
            </a:xfrm>
            <a:prstGeom prst="rect">
              <a:avLst/>
            </a:prstGeom>
            <a:noFill/>
          </p:spPr>
          <p:txBody>
            <a:bodyPr vert="horz" wrap="square" rtlCol="0">
              <a:spAutoFit/>
            </a:bodyPr>
            <a:lstStyle/>
            <a:p>
              <a:r>
                <a:rPr lang="en-US" spc="-50" dirty="0">
                  <a:solidFill>
                    <a:schemeClr val="accent3">
                      <a:lumMod val="50000"/>
                    </a:schemeClr>
                  </a:solidFill>
                  <a:latin typeface="Arial" panose="020B0604020202020204" pitchFamily="34" charset="0"/>
                  <a:cs typeface="Arial" panose="020B0604020202020204" pitchFamily="34" charset="0"/>
                </a:rPr>
                <a:t>Research Vice President, Communications Service Provider Operations and Monetization (OSS/BSS)</a:t>
              </a:r>
              <a:endParaRPr lang="en-US" sz="1800" b="0" i="0" u="none" baseline="0" dirty="0">
                <a:solidFill>
                  <a:schemeClr val="accent3">
                    <a:lumMod val="50000"/>
                  </a:schemeClr>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CE7C231E-0843-E947-8425-FE8E8FFE9F12}"/>
                </a:ext>
              </a:extLst>
            </p:cNvPr>
            <p:cNvSpPr/>
            <p:nvPr/>
          </p:nvSpPr>
          <p:spPr>
            <a:xfrm>
              <a:off x="1117600" y="5355701"/>
              <a:ext cx="2387600" cy="609600"/>
            </a:xfrm>
            <a:prstGeom prst="roundRect">
              <a:avLst>
                <a:gd name="adj" fmla="val 22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10" name="Picture 9">
              <a:extLst>
                <a:ext uri="{FF2B5EF4-FFF2-40B4-BE49-F238E27FC236}">
                  <a16:creationId xmlns:a16="http://schemas.microsoft.com/office/drawing/2014/main" id="{B3B88C9F-5BE3-964B-94AF-17B8DA72F27A}"/>
                </a:ext>
              </a:extLst>
            </p:cNvPr>
            <p:cNvPicPr>
              <a:picLocks noChangeAspect="1"/>
            </p:cNvPicPr>
            <p:nvPr/>
          </p:nvPicPr>
          <p:blipFill>
            <a:blip r:embed="rId4"/>
            <a:stretch>
              <a:fillRect/>
            </a:stretch>
          </p:blipFill>
          <p:spPr>
            <a:xfrm>
              <a:off x="1375207" y="5489575"/>
              <a:ext cx="1891435" cy="363951"/>
            </a:xfrm>
            <a:prstGeom prst="rect">
              <a:avLst/>
            </a:prstGeom>
          </p:spPr>
        </p:pic>
      </p:grpSp>
      <p:grpSp>
        <p:nvGrpSpPr>
          <p:cNvPr id="12" name="Group 11">
            <a:extLst>
              <a:ext uri="{FF2B5EF4-FFF2-40B4-BE49-F238E27FC236}">
                <a16:creationId xmlns:a16="http://schemas.microsoft.com/office/drawing/2014/main" id="{27AE3676-755A-914E-A8C2-99C8DD9A5F45}"/>
              </a:ext>
            </a:extLst>
          </p:cNvPr>
          <p:cNvGrpSpPr/>
          <p:nvPr/>
        </p:nvGrpSpPr>
        <p:grpSpPr>
          <a:xfrm>
            <a:off x="4708525" y="1343025"/>
            <a:ext cx="3060700" cy="4791074"/>
            <a:chOff x="762000" y="1343025"/>
            <a:chExt cx="3060700" cy="4791074"/>
          </a:xfrm>
        </p:grpSpPr>
        <p:sp>
          <p:nvSpPr>
            <p:cNvPr id="13" name="Rounded Rectangle 12">
              <a:extLst>
                <a:ext uri="{FF2B5EF4-FFF2-40B4-BE49-F238E27FC236}">
                  <a16:creationId xmlns:a16="http://schemas.microsoft.com/office/drawing/2014/main" id="{0D0354FF-14D2-804E-9F97-F7926235B4D5}"/>
                </a:ext>
              </a:extLst>
            </p:cNvPr>
            <p:cNvSpPr/>
            <p:nvPr/>
          </p:nvSpPr>
          <p:spPr>
            <a:xfrm>
              <a:off x="762000" y="2120900"/>
              <a:ext cx="3060700" cy="4013199"/>
            </a:xfrm>
            <a:prstGeom prst="roundRect">
              <a:avLst>
                <a:gd name="adj" fmla="val 6308"/>
              </a:avLst>
            </a:prstGeom>
            <a:solidFill>
              <a:schemeClr val="bg1">
                <a:lumMod val="95000"/>
                <a:alpha val="37184"/>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14" name="Picture 13">
              <a:extLst>
                <a:ext uri="{FF2B5EF4-FFF2-40B4-BE49-F238E27FC236}">
                  <a16:creationId xmlns:a16="http://schemas.microsoft.com/office/drawing/2014/main" id="{02486BF2-DC22-F449-A5C3-ECDF362E4FCD}"/>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bwMode="auto">
            <a:xfrm>
              <a:off x="1504950" y="1343025"/>
              <a:ext cx="1555750" cy="1555750"/>
            </a:xfrm>
            <a:prstGeom prst="ellipse">
              <a:avLst/>
            </a:prstGeom>
            <a:ln w="19050" cap="rnd">
              <a:solidFill>
                <a:schemeClr val="bg1">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987754C6-A3E6-F740-BC4D-7A5953A876D6}"/>
                </a:ext>
              </a:extLst>
            </p:cNvPr>
            <p:cNvSpPr txBox="1"/>
            <p:nvPr/>
          </p:nvSpPr>
          <p:spPr>
            <a:xfrm>
              <a:off x="1267719" y="3150712"/>
              <a:ext cx="2081019" cy="461665"/>
            </a:xfrm>
            <a:prstGeom prst="rect">
              <a:avLst/>
            </a:prstGeom>
            <a:noFill/>
          </p:spPr>
          <p:txBody>
            <a:bodyPr vert="horz" wrap="none" rtlCol="0">
              <a:spAutoFit/>
            </a:bodyPr>
            <a:lstStyle/>
            <a:p>
              <a:pPr algn="ctr" rtl="0" eaLnBrk="1" fontAlgn="auto" hangingPunct="1">
                <a:lnSpc>
                  <a:spcPct val="100000"/>
                </a:lnSpc>
                <a:spcBef>
                  <a:spcPts val="0"/>
                </a:spcBef>
                <a:spcAft>
                  <a:spcPts val="0"/>
                </a:spcAft>
              </a:pPr>
              <a:r>
                <a:rPr lang="en-US" sz="2400" b="1" i="0" u="none" baseline="0" dirty="0">
                  <a:solidFill>
                    <a:schemeClr val="accent1"/>
                  </a:solidFill>
                  <a:latin typeface="Arial" panose="020B0604020202020204" pitchFamily="34" charset="0"/>
                  <a:cs typeface="Arial" panose="020B0604020202020204" pitchFamily="34" charset="0"/>
                </a:rPr>
                <a:t>Sharon Dileo</a:t>
              </a:r>
            </a:p>
          </p:txBody>
        </p:sp>
        <p:sp>
          <p:nvSpPr>
            <p:cNvPr id="16" name="TextBox 15">
              <a:extLst>
                <a:ext uri="{FF2B5EF4-FFF2-40B4-BE49-F238E27FC236}">
                  <a16:creationId xmlns:a16="http://schemas.microsoft.com/office/drawing/2014/main" id="{266CBEA6-1101-7B42-A708-0B720209FD22}"/>
                </a:ext>
              </a:extLst>
            </p:cNvPr>
            <p:cNvSpPr txBox="1"/>
            <p:nvPr/>
          </p:nvSpPr>
          <p:spPr>
            <a:xfrm>
              <a:off x="1006475" y="3864224"/>
              <a:ext cx="2679699" cy="646331"/>
            </a:xfrm>
            <a:prstGeom prst="rect">
              <a:avLst/>
            </a:prstGeom>
            <a:noFill/>
          </p:spPr>
          <p:txBody>
            <a:bodyPr vert="horz" wrap="square" rtlCol="0">
              <a:spAutoFit/>
            </a:bodyPr>
            <a:lstStyle/>
            <a:p>
              <a:pPr algn="ctr"/>
              <a:r>
                <a:rPr lang="en-US" spc="-50" dirty="0">
                  <a:solidFill>
                    <a:schemeClr val="accent3">
                      <a:lumMod val="50000"/>
                    </a:schemeClr>
                  </a:solidFill>
                  <a:latin typeface="Arial" panose="020B0604020202020204" pitchFamily="34" charset="0"/>
                  <a:cs typeface="Arial" panose="020B0604020202020204" pitchFamily="34" charset="0"/>
                </a:rPr>
                <a:t>Director</a:t>
              </a:r>
            </a:p>
            <a:p>
              <a:pPr algn="ctr"/>
              <a:r>
                <a:rPr lang="en-US" spc="-50" dirty="0">
                  <a:solidFill>
                    <a:schemeClr val="accent3">
                      <a:lumMod val="50000"/>
                    </a:schemeClr>
                  </a:solidFill>
                  <a:latin typeface="Arial" panose="020B0604020202020204" pitchFamily="34" charset="0"/>
                  <a:cs typeface="Arial" panose="020B0604020202020204" pitchFamily="34" charset="0"/>
                </a:rPr>
                <a:t>Product Management </a:t>
              </a:r>
              <a:endParaRPr lang="en-US" sz="1800" b="0" i="0" u="none" baseline="0" dirty="0">
                <a:solidFill>
                  <a:schemeClr val="accent3">
                    <a:lumMod val="50000"/>
                  </a:schemeClr>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1061A606-E96D-D648-B2B7-7BDFB583C1FA}"/>
                </a:ext>
              </a:extLst>
            </p:cNvPr>
            <p:cNvSpPr/>
            <p:nvPr/>
          </p:nvSpPr>
          <p:spPr>
            <a:xfrm>
              <a:off x="1117600" y="5355701"/>
              <a:ext cx="2387600" cy="609600"/>
            </a:xfrm>
            <a:prstGeom prst="roundRect">
              <a:avLst>
                <a:gd name="adj" fmla="val 22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grpSp>
        <p:nvGrpSpPr>
          <p:cNvPr id="19" name="Group 18">
            <a:extLst>
              <a:ext uri="{FF2B5EF4-FFF2-40B4-BE49-F238E27FC236}">
                <a16:creationId xmlns:a16="http://schemas.microsoft.com/office/drawing/2014/main" id="{ABD4269C-A518-8743-978B-B37CAEA46B19}"/>
              </a:ext>
            </a:extLst>
          </p:cNvPr>
          <p:cNvGrpSpPr/>
          <p:nvPr/>
        </p:nvGrpSpPr>
        <p:grpSpPr>
          <a:xfrm>
            <a:off x="8655050" y="1343025"/>
            <a:ext cx="3060701" cy="4791074"/>
            <a:chOff x="762000" y="1343025"/>
            <a:chExt cx="3060701" cy="4791074"/>
          </a:xfrm>
        </p:grpSpPr>
        <p:sp>
          <p:nvSpPr>
            <p:cNvPr id="20" name="Rounded Rectangle 19">
              <a:extLst>
                <a:ext uri="{FF2B5EF4-FFF2-40B4-BE49-F238E27FC236}">
                  <a16:creationId xmlns:a16="http://schemas.microsoft.com/office/drawing/2014/main" id="{79E28DEC-800A-FB4F-A886-C4795A03EDB0}"/>
                </a:ext>
              </a:extLst>
            </p:cNvPr>
            <p:cNvSpPr/>
            <p:nvPr/>
          </p:nvSpPr>
          <p:spPr>
            <a:xfrm>
              <a:off x="762000" y="2120900"/>
              <a:ext cx="3060700" cy="4013199"/>
            </a:xfrm>
            <a:prstGeom prst="roundRect">
              <a:avLst>
                <a:gd name="adj" fmla="val 6308"/>
              </a:avLst>
            </a:prstGeom>
            <a:solidFill>
              <a:schemeClr val="bg1">
                <a:lumMod val="95000"/>
                <a:alpha val="37184"/>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21" name="Picture 20">
              <a:extLst>
                <a:ext uri="{FF2B5EF4-FFF2-40B4-BE49-F238E27FC236}">
                  <a16:creationId xmlns:a16="http://schemas.microsoft.com/office/drawing/2014/main" id="{4ED833FE-1D29-F04C-84FA-762C946CF306}"/>
                </a:ext>
              </a:extLst>
            </p:cNvPr>
            <p:cNvPicPr>
              <a:picLocks/>
            </p:cNvPicPr>
            <p:nvPr/>
          </p:nvPicPr>
          <p:blipFill>
            <a:blip r:embed="rId6">
              <a:extLst>
                <a:ext uri="{28A0092B-C50C-407E-A947-70E740481C1C}">
                  <a14:useLocalDpi xmlns:a14="http://schemas.microsoft.com/office/drawing/2010/main" val="0"/>
                </a:ext>
              </a:extLst>
            </a:blip>
            <a:srcRect/>
            <a:stretch/>
          </p:blipFill>
          <p:spPr bwMode="auto">
            <a:xfrm>
              <a:off x="1504950" y="1343025"/>
              <a:ext cx="1555750" cy="1555750"/>
            </a:xfrm>
            <a:prstGeom prst="ellipse">
              <a:avLst/>
            </a:prstGeom>
            <a:ln w="19050" cap="rnd">
              <a:solidFill>
                <a:schemeClr val="bg1">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E3A787A2-92F4-D040-A5C6-EDC34BE13645}"/>
                </a:ext>
              </a:extLst>
            </p:cNvPr>
            <p:cNvSpPr txBox="1"/>
            <p:nvPr/>
          </p:nvSpPr>
          <p:spPr>
            <a:xfrm>
              <a:off x="1446453" y="3150712"/>
              <a:ext cx="1723549" cy="461665"/>
            </a:xfrm>
            <a:prstGeom prst="rect">
              <a:avLst/>
            </a:prstGeom>
            <a:noFill/>
          </p:spPr>
          <p:txBody>
            <a:bodyPr vert="horz" wrap="none" rtlCol="0">
              <a:spAutoFit/>
            </a:bodyPr>
            <a:lstStyle/>
            <a:p>
              <a:pPr algn="ctr" rtl="0" eaLnBrk="1" fontAlgn="auto" hangingPunct="1">
                <a:lnSpc>
                  <a:spcPct val="100000"/>
                </a:lnSpc>
                <a:spcBef>
                  <a:spcPts val="0"/>
                </a:spcBef>
                <a:spcAft>
                  <a:spcPts val="0"/>
                </a:spcAft>
              </a:pPr>
              <a:r>
                <a:rPr lang="en-US" sz="2400" b="1" i="0" u="none" baseline="0" dirty="0">
                  <a:solidFill>
                    <a:schemeClr val="accent1"/>
                  </a:solidFill>
                  <a:latin typeface="Arial" panose="020B0604020202020204" pitchFamily="34" charset="0"/>
                  <a:cs typeface="Arial" panose="020B0604020202020204" pitchFamily="34" charset="0"/>
                </a:rPr>
                <a:t>Chris Bain</a:t>
              </a:r>
            </a:p>
          </p:txBody>
        </p:sp>
        <p:sp>
          <p:nvSpPr>
            <p:cNvPr id="23" name="TextBox 22">
              <a:extLst>
                <a:ext uri="{FF2B5EF4-FFF2-40B4-BE49-F238E27FC236}">
                  <a16:creationId xmlns:a16="http://schemas.microsoft.com/office/drawing/2014/main" id="{87A9498B-2059-F344-9D36-5664AA3203CC}"/>
                </a:ext>
              </a:extLst>
            </p:cNvPr>
            <p:cNvSpPr txBox="1"/>
            <p:nvPr/>
          </p:nvSpPr>
          <p:spPr>
            <a:xfrm>
              <a:off x="762001" y="3864224"/>
              <a:ext cx="3060700" cy="646331"/>
            </a:xfrm>
            <a:prstGeom prst="rect">
              <a:avLst/>
            </a:prstGeom>
            <a:noFill/>
          </p:spPr>
          <p:txBody>
            <a:bodyPr vert="horz" wrap="square" rtlCol="0">
              <a:spAutoFit/>
            </a:bodyPr>
            <a:lstStyle/>
            <a:p>
              <a:pPr algn="ctr"/>
              <a:r>
                <a:rPr lang="en-US" spc="-50" dirty="0">
                  <a:solidFill>
                    <a:schemeClr val="accent3">
                      <a:lumMod val="50000"/>
                    </a:schemeClr>
                  </a:solidFill>
                  <a:latin typeface="Arial" panose="020B0604020202020204" pitchFamily="34" charset="0"/>
                  <a:cs typeface="Arial" panose="020B0604020202020204" pitchFamily="34" charset="0"/>
                </a:rPr>
                <a:t>Director</a:t>
              </a:r>
            </a:p>
            <a:p>
              <a:pPr algn="ctr"/>
              <a:r>
                <a:rPr lang="en-US" spc="-50" dirty="0">
                  <a:solidFill>
                    <a:schemeClr val="accent3">
                      <a:lumMod val="50000"/>
                    </a:schemeClr>
                  </a:solidFill>
                  <a:latin typeface="Arial" panose="020B0604020202020204" pitchFamily="34" charset="0"/>
                  <a:cs typeface="Arial" panose="020B0604020202020204" pitchFamily="34" charset="0"/>
                </a:rPr>
                <a:t>Common Language Services</a:t>
              </a:r>
              <a:endParaRPr lang="en-US" sz="1800" b="0" i="0" u="none" baseline="0" dirty="0">
                <a:solidFill>
                  <a:schemeClr val="accent3">
                    <a:lumMod val="50000"/>
                  </a:schemeClr>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1033389F-CC47-874E-9AB7-E18E54110807}"/>
                </a:ext>
              </a:extLst>
            </p:cNvPr>
            <p:cNvSpPr/>
            <p:nvPr/>
          </p:nvSpPr>
          <p:spPr>
            <a:xfrm>
              <a:off x="1117600" y="5355701"/>
              <a:ext cx="2387600" cy="609600"/>
            </a:xfrm>
            <a:prstGeom prst="roundRect">
              <a:avLst>
                <a:gd name="adj" fmla="val 22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pic>
        <p:nvPicPr>
          <p:cNvPr id="27" name="Picture 26" descr="A picture containing text, clipart&#10;&#10;Description automatically generated">
            <a:extLst>
              <a:ext uri="{FF2B5EF4-FFF2-40B4-BE49-F238E27FC236}">
                <a16:creationId xmlns:a16="http://schemas.microsoft.com/office/drawing/2014/main" id="{60C0DF1A-4270-5B44-934E-143549E96B00}"/>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82122" y="5410328"/>
            <a:ext cx="2345256" cy="443198"/>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AD7F13F5-BA7F-F240-AC27-058F077E5D85}"/>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52994" y="5423028"/>
            <a:ext cx="2345256" cy="443198"/>
          </a:xfrm>
          <a:prstGeom prst="rect">
            <a:avLst/>
          </a:prstGeom>
        </p:spPr>
      </p:pic>
    </p:spTree>
    <p:extLst>
      <p:ext uri="{BB962C8B-B14F-4D97-AF65-F5344CB8AC3E}">
        <p14:creationId xmlns:p14="http://schemas.microsoft.com/office/powerpoint/2010/main" val="2031847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EA10-8B4E-482D-98F1-6958C0EF3DD1}"/>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1B15F7F5-D2CF-4DA0-95B9-7D0B722D0081}"/>
              </a:ext>
            </a:extLst>
          </p:cNvPr>
          <p:cNvSpPr>
            <a:spLocks noGrp="1"/>
          </p:cNvSpPr>
          <p:nvPr>
            <p:ph idx="1"/>
          </p:nvPr>
        </p:nvSpPr>
        <p:spPr>
          <a:xfrm>
            <a:off x="470843" y="1253331"/>
            <a:ext cx="10515600" cy="4351338"/>
          </a:xfrm>
        </p:spPr>
        <p:txBody>
          <a:bodyPr>
            <a:normAutofit lnSpcReduction="10000"/>
          </a:bodyPr>
          <a:lstStyle/>
          <a:p>
            <a:pPr marL="0" marR="0" indent="0">
              <a:lnSpc>
                <a:spcPct val="100000"/>
              </a:lnSpc>
              <a:spcBef>
                <a:spcPts val="0"/>
              </a:spcBef>
              <a:spcAft>
                <a:spcPts val="600"/>
              </a:spcAft>
              <a:buNone/>
            </a:pPr>
            <a:r>
              <a:rPr lang="en-US" sz="3600" dirty="0">
                <a:effectLst/>
                <a:ea typeface="Calibri" panose="020F0502020204030204" pitchFamily="34" charset="0"/>
              </a:rPr>
              <a:t>On the network side, what is keeping you up at night when it comes to supporting 5G?</a:t>
            </a:r>
          </a:p>
          <a:p>
            <a:pPr marL="0" marR="0" indent="0">
              <a:lnSpc>
                <a:spcPct val="100000"/>
              </a:lnSpc>
              <a:spcBef>
                <a:spcPts val="0"/>
              </a:spcBef>
              <a:spcAft>
                <a:spcPts val="600"/>
              </a:spcAft>
              <a:buNone/>
            </a:pP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Rapid service introduction</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Latency</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Capacity</a:t>
            </a:r>
            <a:endParaRPr lang="en-US" sz="3600" dirty="0">
              <a:effectLst/>
              <a:ea typeface="Calibri" panose="020F0502020204030204" pitchFamily="34" charset="0"/>
            </a:endParaRPr>
          </a:p>
          <a:p>
            <a:pPr marL="342900" marR="0" lvl="0" indent="-342900">
              <a:lnSpc>
                <a:spcPct val="100000"/>
              </a:lnSpc>
              <a:spcBef>
                <a:spcPts val="0"/>
              </a:spcBef>
              <a:spcAft>
                <a:spcPts val="600"/>
              </a:spcAft>
              <a:buFont typeface="Symbol" panose="05050102010706020507" pitchFamily="18" charset="2"/>
              <a:buChar char=""/>
            </a:pPr>
            <a:r>
              <a:rPr lang="en-US" sz="3600" dirty="0">
                <a:effectLst/>
                <a:ea typeface="Times New Roman" panose="02020603050405020304" pitchFamily="18" charset="0"/>
              </a:rPr>
              <a:t>Interconnection</a:t>
            </a:r>
            <a:endParaRPr lang="en-US" sz="3600"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80115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16BDDDF-38BE-7C45-90C6-C9C053049C74}"/>
              </a:ext>
            </a:extLst>
          </p:cNvPr>
          <p:cNvGrpSpPr/>
          <p:nvPr/>
        </p:nvGrpSpPr>
        <p:grpSpPr>
          <a:xfrm>
            <a:off x="313550" y="1236626"/>
            <a:ext cx="11426200" cy="4918690"/>
            <a:chOff x="389563" y="1582584"/>
            <a:chExt cx="11426200" cy="4918690"/>
          </a:xfrm>
        </p:grpSpPr>
        <p:sp>
          <p:nvSpPr>
            <p:cNvPr id="23" name="Rounded Rectangle 22">
              <a:extLst>
                <a:ext uri="{FF2B5EF4-FFF2-40B4-BE49-F238E27FC236}">
                  <a16:creationId xmlns:a16="http://schemas.microsoft.com/office/drawing/2014/main" id="{997C2D34-B108-E345-8FFB-07002D7BD30A}"/>
                </a:ext>
              </a:extLst>
            </p:cNvPr>
            <p:cNvSpPr/>
            <p:nvPr/>
          </p:nvSpPr>
          <p:spPr>
            <a:xfrm>
              <a:off x="389563" y="1933458"/>
              <a:ext cx="11426200" cy="4567816"/>
            </a:xfrm>
            <a:prstGeom prst="roundRect">
              <a:avLst>
                <a:gd name="adj" fmla="val 308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4" name="Rounded Rectangle 23">
              <a:extLst>
                <a:ext uri="{FF2B5EF4-FFF2-40B4-BE49-F238E27FC236}">
                  <a16:creationId xmlns:a16="http://schemas.microsoft.com/office/drawing/2014/main" id="{4BCB8B18-1533-D141-A8B8-C981EE7CE685}"/>
                </a:ext>
              </a:extLst>
            </p:cNvPr>
            <p:cNvSpPr/>
            <p:nvPr/>
          </p:nvSpPr>
          <p:spPr>
            <a:xfrm>
              <a:off x="3156155" y="1582584"/>
              <a:ext cx="6105832" cy="668594"/>
            </a:xfrm>
            <a:prstGeom prst="roundRect">
              <a:avLst>
                <a:gd name="adj" fmla="val 50000"/>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25" name="Picture 24">
              <a:extLst>
                <a:ext uri="{FF2B5EF4-FFF2-40B4-BE49-F238E27FC236}">
                  <a16:creationId xmlns:a16="http://schemas.microsoft.com/office/drawing/2014/main" id="{D0995C1F-9A55-8E46-8E88-E77C9E8810A1}"/>
                </a:ext>
              </a:extLst>
            </p:cNvPr>
            <p:cNvPicPr>
              <a:picLocks noChangeAspect="1"/>
            </p:cNvPicPr>
            <p:nvPr/>
          </p:nvPicPr>
          <p:blipFill>
            <a:blip r:embed="rId3"/>
            <a:stretch>
              <a:fillRect/>
            </a:stretch>
          </p:blipFill>
          <p:spPr>
            <a:xfrm>
              <a:off x="3652887" y="1609492"/>
              <a:ext cx="5050476" cy="769440"/>
            </a:xfrm>
            <a:prstGeom prst="rect">
              <a:avLst/>
            </a:prstGeom>
          </p:spPr>
        </p:pic>
      </p:grpSp>
      <p:sp>
        <p:nvSpPr>
          <p:cNvPr id="2" name="Title 1">
            <a:extLst>
              <a:ext uri="{FF2B5EF4-FFF2-40B4-BE49-F238E27FC236}">
                <a16:creationId xmlns:a16="http://schemas.microsoft.com/office/drawing/2014/main" id="{C8C17F5F-4F42-4340-9EA4-7FC25EF66973}"/>
              </a:ext>
            </a:extLst>
          </p:cNvPr>
          <p:cNvSpPr>
            <a:spLocks noGrp="1"/>
          </p:cNvSpPr>
          <p:nvPr>
            <p:ph type="title"/>
          </p:nvPr>
        </p:nvSpPr>
        <p:spPr>
          <a:xfrm>
            <a:off x="389564" y="386279"/>
            <a:ext cx="10515600" cy="443198"/>
          </a:xfrm>
        </p:spPr>
        <p:txBody>
          <a:bodyPr/>
          <a:lstStyle/>
          <a:p>
            <a:r>
              <a:rPr lang="en-US" dirty="0"/>
              <a:t>managing the complexity is possible</a:t>
            </a:r>
          </a:p>
        </p:txBody>
      </p:sp>
      <p:grpSp>
        <p:nvGrpSpPr>
          <p:cNvPr id="12" name="Group 11">
            <a:extLst>
              <a:ext uri="{FF2B5EF4-FFF2-40B4-BE49-F238E27FC236}">
                <a16:creationId xmlns:a16="http://schemas.microsoft.com/office/drawing/2014/main" id="{A2FB9A3D-C4C5-9646-A012-8E872009B971}"/>
              </a:ext>
            </a:extLst>
          </p:cNvPr>
          <p:cNvGrpSpPr/>
          <p:nvPr/>
        </p:nvGrpSpPr>
        <p:grpSpPr>
          <a:xfrm>
            <a:off x="518625" y="2361773"/>
            <a:ext cx="3323303" cy="3580601"/>
            <a:chOff x="953732" y="2493737"/>
            <a:chExt cx="3323303" cy="3264312"/>
          </a:xfrm>
        </p:grpSpPr>
        <p:sp>
          <p:nvSpPr>
            <p:cNvPr id="10" name="Rounded Rectangle 9">
              <a:extLst>
                <a:ext uri="{FF2B5EF4-FFF2-40B4-BE49-F238E27FC236}">
                  <a16:creationId xmlns:a16="http://schemas.microsoft.com/office/drawing/2014/main" id="{5FEF6062-639F-1F4C-B52C-6FC002C3835E}"/>
                </a:ext>
              </a:extLst>
            </p:cNvPr>
            <p:cNvSpPr/>
            <p:nvPr/>
          </p:nvSpPr>
          <p:spPr>
            <a:xfrm>
              <a:off x="953732" y="2572398"/>
              <a:ext cx="3273191" cy="3185651"/>
            </a:xfrm>
            <a:prstGeom prst="roundRect">
              <a:avLst>
                <a:gd name="adj" fmla="val 3580"/>
              </a:avLst>
            </a:prstGeom>
            <a:solidFill>
              <a:srgbClr val="34658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9" name="Rounded Rectangle 8">
              <a:extLst>
                <a:ext uri="{FF2B5EF4-FFF2-40B4-BE49-F238E27FC236}">
                  <a16:creationId xmlns:a16="http://schemas.microsoft.com/office/drawing/2014/main" id="{4075A65D-EEB4-7C42-B01B-79C9620DD847}"/>
                </a:ext>
              </a:extLst>
            </p:cNvPr>
            <p:cNvSpPr/>
            <p:nvPr/>
          </p:nvSpPr>
          <p:spPr>
            <a:xfrm>
              <a:off x="953732" y="2493737"/>
              <a:ext cx="3323303" cy="49161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2000" b="1" i="0" u="none" baseline="0" dirty="0">
                  <a:solidFill>
                    <a:srgbClr val="FFFFFF"/>
                  </a:solidFill>
                  <a:latin typeface="Arial" panose="020B0604020202020204" pitchFamily="34" charset="0"/>
                  <a:cs typeface="Arial" panose="020B0604020202020204" pitchFamily="34" charset="0"/>
                </a:rPr>
                <a:t>major role</a:t>
              </a:r>
            </a:p>
          </p:txBody>
        </p:sp>
        <p:sp>
          <p:nvSpPr>
            <p:cNvPr id="11" name="TextBox 10">
              <a:extLst>
                <a:ext uri="{FF2B5EF4-FFF2-40B4-BE49-F238E27FC236}">
                  <a16:creationId xmlns:a16="http://schemas.microsoft.com/office/drawing/2014/main" id="{FDB2901F-A607-7B4C-AADB-50B24F811771}"/>
                </a:ext>
              </a:extLst>
            </p:cNvPr>
            <p:cNvSpPr txBox="1"/>
            <p:nvPr/>
          </p:nvSpPr>
          <p:spPr>
            <a:xfrm>
              <a:off x="953732" y="3272189"/>
              <a:ext cx="3157281" cy="2300833"/>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successful long-standing customer implementations </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5G Open Innovation Lab</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evolutionary role in seamless interconnection </a:t>
              </a:r>
            </a:p>
            <a:p>
              <a:pPr marL="285750" indent="-194310">
                <a:buClr>
                  <a:schemeClr val="bg2"/>
                </a:buClr>
                <a:buFont typeface="Arial" panose="020B0604020202020204" pitchFamily="34" charset="0"/>
                <a:buChar cha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3E9DAE57-085C-844E-A0F9-7FBC509C1212}"/>
              </a:ext>
            </a:extLst>
          </p:cNvPr>
          <p:cNvGrpSpPr/>
          <p:nvPr/>
        </p:nvGrpSpPr>
        <p:grpSpPr>
          <a:xfrm>
            <a:off x="4355166" y="2366256"/>
            <a:ext cx="3326742" cy="3652561"/>
            <a:chOff x="950293" y="2493737"/>
            <a:chExt cx="3326742" cy="3264312"/>
          </a:xfrm>
        </p:grpSpPr>
        <p:sp>
          <p:nvSpPr>
            <p:cNvPr id="14" name="Rounded Rectangle 13">
              <a:extLst>
                <a:ext uri="{FF2B5EF4-FFF2-40B4-BE49-F238E27FC236}">
                  <a16:creationId xmlns:a16="http://schemas.microsoft.com/office/drawing/2014/main" id="{B642D28C-A6B3-8847-929E-AAC3063EDEA1}"/>
                </a:ext>
              </a:extLst>
            </p:cNvPr>
            <p:cNvSpPr/>
            <p:nvPr/>
          </p:nvSpPr>
          <p:spPr>
            <a:xfrm>
              <a:off x="950293" y="2572398"/>
              <a:ext cx="3323016" cy="3185651"/>
            </a:xfrm>
            <a:prstGeom prst="roundRect">
              <a:avLst>
                <a:gd name="adj" fmla="val 3580"/>
              </a:avLst>
            </a:prstGeom>
            <a:solidFill>
              <a:srgbClr val="34658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5" name="Rounded Rectangle 14">
              <a:extLst>
                <a:ext uri="{FF2B5EF4-FFF2-40B4-BE49-F238E27FC236}">
                  <a16:creationId xmlns:a16="http://schemas.microsoft.com/office/drawing/2014/main" id="{4CEFC6CF-0899-E149-9ED0-E7C32096BFF7}"/>
                </a:ext>
              </a:extLst>
            </p:cNvPr>
            <p:cNvSpPr/>
            <p:nvPr/>
          </p:nvSpPr>
          <p:spPr>
            <a:xfrm>
              <a:off x="953732" y="2493737"/>
              <a:ext cx="3323303" cy="49161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2000" b="1" dirty="0">
                  <a:solidFill>
                    <a:srgbClr val="FFFFFF"/>
                  </a:solidFill>
                  <a:latin typeface="Arial" panose="020B0604020202020204" pitchFamily="34" charset="0"/>
                  <a:cs typeface="Arial" panose="020B0604020202020204" pitchFamily="34" charset="0"/>
                </a:rPr>
                <a:t>i</a:t>
              </a:r>
              <a:r>
                <a:rPr lang="en-US" sz="2000" b="1" i="0" u="none" baseline="0" dirty="0">
                  <a:solidFill>
                    <a:srgbClr val="FFFFFF"/>
                  </a:solidFill>
                  <a:latin typeface="Arial" panose="020B0604020202020204" pitchFamily="34" charset="0"/>
                  <a:cs typeface="Arial" panose="020B0604020202020204" pitchFamily="34" charset="0"/>
                </a:rPr>
                <a:t>nformation enrichment</a:t>
              </a:r>
            </a:p>
          </p:txBody>
        </p:sp>
        <p:sp>
          <p:nvSpPr>
            <p:cNvPr id="16" name="TextBox 15">
              <a:extLst>
                <a:ext uri="{FF2B5EF4-FFF2-40B4-BE49-F238E27FC236}">
                  <a16:creationId xmlns:a16="http://schemas.microsoft.com/office/drawing/2014/main" id="{2CC71F41-D550-0B4F-B647-EE9EFDFFCF15}"/>
                </a:ext>
              </a:extLst>
            </p:cNvPr>
            <p:cNvSpPr txBox="1"/>
            <p:nvPr/>
          </p:nvSpPr>
          <p:spPr>
            <a:xfrm>
              <a:off x="1122288" y="3273194"/>
              <a:ext cx="2830280" cy="2035455"/>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provides organizations a means to identify and track the physical placement and virtual usage of communications infrastructure</a:t>
              </a:r>
              <a:endParaRPr lang="en-US" b="0" i="0" u="none" baseline="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A1799F71-01F2-1F43-BAAB-505216FC78D8}"/>
              </a:ext>
            </a:extLst>
          </p:cNvPr>
          <p:cNvGrpSpPr/>
          <p:nvPr/>
        </p:nvGrpSpPr>
        <p:grpSpPr>
          <a:xfrm>
            <a:off x="8157414" y="2361773"/>
            <a:ext cx="3381843" cy="3657044"/>
            <a:chOff x="895192" y="2493737"/>
            <a:chExt cx="3381843" cy="3264312"/>
          </a:xfrm>
        </p:grpSpPr>
        <p:sp>
          <p:nvSpPr>
            <p:cNvPr id="18" name="Rounded Rectangle 17">
              <a:extLst>
                <a:ext uri="{FF2B5EF4-FFF2-40B4-BE49-F238E27FC236}">
                  <a16:creationId xmlns:a16="http://schemas.microsoft.com/office/drawing/2014/main" id="{01FC80C9-03F1-4C40-B9A5-834D84764A71}"/>
                </a:ext>
              </a:extLst>
            </p:cNvPr>
            <p:cNvSpPr/>
            <p:nvPr/>
          </p:nvSpPr>
          <p:spPr>
            <a:xfrm>
              <a:off x="950006" y="2572398"/>
              <a:ext cx="3323015" cy="3185651"/>
            </a:xfrm>
            <a:prstGeom prst="roundRect">
              <a:avLst>
                <a:gd name="adj" fmla="val 3580"/>
              </a:avLst>
            </a:prstGeom>
            <a:solidFill>
              <a:srgbClr val="34658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9" name="Rounded Rectangle 18">
              <a:extLst>
                <a:ext uri="{FF2B5EF4-FFF2-40B4-BE49-F238E27FC236}">
                  <a16:creationId xmlns:a16="http://schemas.microsoft.com/office/drawing/2014/main" id="{BDC9F07B-0D81-2F4A-92CC-90D68CB356BC}"/>
                </a:ext>
              </a:extLst>
            </p:cNvPr>
            <p:cNvSpPr/>
            <p:nvPr/>
          </p:nvSpPr>
          <p:spPr>
            <a:xfrm>
              <a:off x="953732" y="2493737"/>
              <a:ext cx="3323303" cy="49101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2000" b="1" i="0" u="none" baseline="0" dirty="0">
                  <a:solidFill>
                    <a:srgbClr val="FFFFFF"/>
                  </a:solidFill>
                  <a:latin typeface="Arial" panose="020B0604020202020204" pitchFamily="34" charset="0"/>
                  <a:cs typeface="Arial" panose="020B0604020202020204" pitchFamily="34" charset="0"/>
                </a:rPr>
                <a:t>benefits</a:t>
              </a:r>
            </a:p>
          </p:txBody>
        </p:sp>
        <p:sp>
          <p:nvSpPr>
            <p:cNvPr id="20" name="TextBox 19">
              <a:extLst>
                <a:ext uri="{FF2B5EF4-FFF2-40B4-BE49-F238E27FC236}">
                  <a16:creationId xmlns:a16="http://schemas.microsoft.com/office/drawing/2014/main" id="{803B5BAA-046E-DD46-BC22-3050F1AFE125}"/>
                </a:ext>
              </a:extLst>
            </p:cNvPr>
            <p:cNvSpPr txBox="1"/>
            <p:nvPr/>
          </p:nvSpPr>
          <p:spPr>
            <a:xfrm>
              <a:off x="895192" y="3090912"/>
              <a:ext cx="3323303" cy="2554935"/>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sz="1800" dirty="0">
                  <a:solidFill>
                    <a:schemeClr val="accent5">
                      <a:lumMod val="50000"/>
                    </a:schemeClr>
                  </a:solidFill>
                  <a:latin typeface="Arial" panose="020B0604020202020204" pitchFamily="34" charset="0"/>
                  <a:cs typeface="Arial" panose="020B0604020202020204" pitchFamily="34" charset="0"/>
                </a:rPr>
                <a:t>facilitates accurate communication of critical information</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helps interworking parties in the entire ecosystem “speak the same language”</a:t>
              </a:r>
            </a:p>
            <a:p>
              <a:pPr marL="285750" indent="-194310">
                <a:buClr>
                  <a:schemeClr val="bg2"/>
                </a:buClr>
                <a:buFont typeface="Arial" panose="020B0604020202020204" pitchFamily="34" charset="0"/>
                <a:buChar char="•"/>
              </a:pP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dirty="0">
                  <a:solidFill>
                    <a:schemeClr val="accent5">
                      <a:lumMod val="50000"/>
                    </a:schemeClr>
                  </a:solidFill>
                  <a:latin typeface="Arial" panose="020B0604020202020204" pitchFamily="34" charset="0"/>
                  <a:cs typeface="Arial" panose="020B0604020202020204" pitchFamily="34" charset="0"/>
                </a:rPr>
                <a:t>definitively identifies shared information</a:t>
              </a:r>
              <a:endParaRPr lang="en-US" b="0" i="0" u="none" baseline="0" dirty="0">
                <a:solidFill>
                  <a:schemeClr val="accent5">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0143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B4FD-BE04-6145-8337-8C47FE59CDCD}"/>
              </a:ext>
            </a:extLst>
          </p:cNvPr>
          <p:cNvSpPr>
            <a:spLocks noGrp="1"/>
          </p:cNvSpPr>
          <p:nvPr>
            <p:ph type="title"/>
          </p:nvPr>
        </p:nvSpPr>
        <p:spPr>
          <a:xfrm>
            <a:off x="388938" y="386413"/>
            <a:ext cx="10515600" cy="443198"/>
          </a:xfrm>
        </p:spPr>
        <p:txBody>
          <a:bodyPr/>
          <a:lstStyle/>
          <a:p>
            <a:r>
              <a:rPr lang="en-US" dirty="0"/>
              <a:t>seamlessly manage new network-based services</a:t>
            </a:r>
          </a:p>
        </p:txBody>
      </p:sp>
      <p:grpSp>
        <p:nvGrpSpPr>
          <p:cNvPr id="4" name="Group 3">
            <a:extLst>
              <a:ext uri="{FF2B5EF4-FFF2-40B4-BE49-F238E27FC236}">
                <a16:creationId xmlns:a16="http://schemas.microsoft.com/office/drawing/2014/main" id="{935EAC6E-049C-144B-A769-193810FA1B8F}"/>
              </a:ext>
            </a:extLst>
          </p:cNvPr>
          <p:cNvGrpSpPr/>
          <p:nvPr/>
        </p:nvGrpSpPr>
        <p:grpSpPr>
          <a:xfrm>
            <a:off x="389563" y="1123335"/>
            <a:ext cx="11426200" cy="5134590"/>
            <a:chOff x="389563" y="1366684"/>
            <a:chExt cx="11426200" cy="5134590"/>
          </a:xfrm>
        </p:grpSpPr>
        <p:sp>
          <p:nvSpPr>
            <p:cNvPr id="5" name="Rounded Rectangle 4">
              <a:extLst>
                <a:ext uri="{FF2B5EF4-FFF2-40B4-BE49-F238E27FC236}">
                  <a16:creationId xmlns:a16="http://schemas.microsoft.com/office/drawing/2014/main" id="{5D5F55E4-FA50-1A4C-9AE2-5798A6413482}"/>
                </a:ext>
              </a:extLst>
            </p:cNvPr>
            <p:cNvSpPr/>
            <p:nvPr/>
          </p:nvSpPr>
          <p:spPr>
            <a:xfrm>
              <a:off x="389563" y="1681316"/>
              <a:ext cx="11426200" cy="4819958"/>
            </a:xfrm>
            <a:prstGeom prst="roundRect">
              <a:avLst>
                <a:gd name="adj" fmla="val 308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6" name="Rounded Rectangle 5">
              <a:extLst>
                <a:ext uri="{FF2B5EF4-FFF2-40B4-BE49-F238E27FC236}">
                  <a16:creationId xmlns:a16="http://schemas.microsoft.com/office/drawing/2014/main" id="{739335C7-7D44-A745-965A-CB8C02E685D9}"/>
                </a:ext>
              </a:extLst>
            </p:cNvPr>
            <p:cNvSpPr/>
            <p:nvPr/>
          </p:nvSpPr>
          <p:spPr>
            <a:xfrm>
              <a:off x="3156155" y="1366684"/>
              <a:ext cx="6105832" cy="668594"/>
            </a:xfrm>
            <a:prstGeom prst="roundRect">
              <a:avLst>
                <a:gd name="adj" fmla="val 50000"/>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7" name="Picture 6">
              <a:extLst>
                <a:ext uri="{FF2B5EF4-FFF2-40B4-BE49-F238E27FC236}">
                  <a16:creationId xmlns:a16="http://schemas.microsoft.com/office/drawing/2014/main" id="{B4FC626B-7887-3E41-A43C-6393E9D3B881}"/>
                </a:ext>
              </a:extLst>
            </p:cNvPr>
            <p:cNvPicPr>
              <a:picLocks noChangeAspect="1"/>
            </p:cNvPicPr>
            <p:nvPr/>
          </p:nvPicPr>
          <p:blipFill>
            <a:blip r:embed="rId3"/>
            <a:stretch>
              <a:fillRect/>
            </a:stretch>
          </p:blipFill>
          <p:spPr>
            <a:xfrm>
              <a:off x="3652887" y="1406292"/>
              <a:ext cx="5050476" cy="769440"/>
            </a:xfrm>
            <a:prstGeom prst="rect">
              <a:avLst/>
            </a:prstGeom>
          </p:spPr>
        </p:pic>
      </p:grpSp>
      <p:grpSp>
        <p:nvGrpSpPr>
          <p:cNvPr id="12" name="Group 11">
            <a:extLst>
              <a:ext uri="{FF2B5EF4-FFF2-40B4-BE49-F238E27FC236}">
                <a16:creationId xmlns:a16="http://schemas.microsoft.com/office/drawing/2014/main" id="{D6AC275E-D590-D54C-AC3A-2911C5BE1629}"/>
              </a:ext>
            </a:extLst>
          </p:cNvPr>
          <p:cNvGrpSpPr/>
          <p:nvPr/>
        </p:nvGrpSpPr>
        <p:grpSpPr>
          <a:xfrm>
            <a:off x="674942" y="1700019"/>
            <a:ext cx="4522264" cy="2100456"/>
            <a:chOff x="1214438" y="2090508"/>
            <a:chExt cx="4522264" cy="2100456"/>
          </a:xfrm>
        </p:grpSpPr>
        <p:sp>
          <p:nvSpPr>
            <p:cNvPr id="10" name="Rounded Rectangle 9">
              <a:extLst>
                <a:ext uri="{FF2B5EF4-FFF2-40B4-BE49-F238E27FC236}">
                  <a16:creationId xmlns:a16="http://schemas.microsoft.com/office/drawing/2014/main" id="{515E52D9-6469-EA46-AB05-12CE2D77D9CB}"/>
                </a:ext>
              </a:extLst>
            </p:cNvPr>
            <p:cNvSpPr/>
            <p:nvPr/>
          </p:nvSpPr>
          <p:spPr>
            <a:xfrm>
              <a:off x="1569072" y="2539141"/>
              <a:ext cx="4167630" cy="1651823"/>
            </a:xfrm>
            <a:prstGeom prst="roundRect">
              <a:avLst>
                <a:gd name="adj" fmla="val 2658"/>
              </a:avLst>
            </a:prstGeom>
            <a:solidFill>
              <a:schemeClr val="bg1">
                <a:lumMod val="95000"/>
                <a:alpha val="47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nvGrpSpPr>
            <p:cNvPr id="11" name="Group 10">
              <a:extLst>
                <a:ext uri="{FF2B5EF4-FFF2-40B4-BE49-F238E27FC236}">
                  <a16:creationId xmlns:a16="http://schemas.microsoft.com/office/drawing/2014/main" id="{F6A08B01-C4C0-8849-98D8-A0B205DB1F00}"/>
                </a:ext>
              </a:extLst>
            </p:cNvPr>
            <p:cNvGrpSpPr/>
            <p:nvPr/>
          </p:nvGrpSpPr>
          <p:grpSpPr>
            <a:xfrm>
              <a:off x="1214438" y="2090508"/>
              <a:ext cx="830458" cy="830458"/>
              <a:chOff x="1214438" y="2090508"/>
              <a:chExt cx="830458" cy="830458"/>
            </a:xfrm>
          </p:grpSpPr>
          <p:sp>
            <p:nvSpPr>
              <p:cNvPr id="9" name="Oval 8">
                <a:extLst>
                  <a:ext uri="{FF2B5EF4-FFF2-40B4-BE49-F238E27FC236}">
                    <a16:creationId xmlns:a16="http://schemas.microsoft.com/office/drawing/2014/main" id="{D16969CB-9FE3-7847-BA56-E7C771B456E4}"/>
                  </a:ext>
                </a:extLst>
              </p:cNvPr>
              <p:cNvSpPr/>
              <p:nvPr/>
            </p:nvSpPr>
            <p:spPr>
              <a:xfrm>
                <a:off x="1214438" y="2090508"/>
                <a:ext cx="830458" cy="83045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8" name="Oval 7">
                <a:extLst>
                  <a:ext uri="{FF2B5EF4-FFF2-40B4-BE49-F238E27FC236}">
                    <a16:creationId xmlns:a16="http://schemas.microsoft.com/office/drawing/2014/main" id="{E2C5F7A3-D289-184E-991D-88023258D927}"/>
                  </a:ext>
                </a:extLst>
              </p:cNvPr>
              <p:cNvSpPr/>
              <p:nvPr/>
            </p:nvSpPr>
            <p:spPr>
              <a:xfrm>
                <a:off x="1292691" y="2168761"/>
                <a:ext cx="673951" cy="67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grpSp>
      <p:sp>
        <p:nvSpPr>
          <p:cNvPr id="23" name="TextBox 22">
            <a:extLst>
              <a:ext uri="{FF2B5EF4-FFF2-40B4-BE49-F238E27FC236}">
                <a16:creationId xmlns:a16="http://schemas.microsoft.com/office/drawing/2014/main" id="{33EE9B0B-5E2D-B348-B4BD-51D7461EEA7D}"/>
              </a:ext>
            </a:extLst>
          </p:cNvPr>
          <p:cNvSpPr txBox="1"/>
          <p:nvPr/>
        </p:nvSpPr>
        <p:spPr>
          <a:xfrm>
            <a:off x="1498758" y="1778272"/>
            <a:ext cx="1362874" cy="461665"/>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2400" b="1" u="none" baseline="0" dirty="0">
                <a:solidFill>
                  <a:schemeClr val="bg2"/>
                </a:solidFill>
                <a:latin typeface="Arial" panose="020B0604020202020204" pitchFamily="34" charset="0"/>
                <a:cs typeface="Arial" panose="020B0604020202020204" pitchFamily="34" charset="0"/>
              </a:rPr>
              <a:t>location</a:t>
            </a:r>
          </a:p>
        </p:txBody>
      </p:sp>
      <p:sp>
        <p:nvSpPr>
          <p:cNvPr id="24" name="TextBox 23">
            <a:extLst>
              <a:ext uri="{FF2B5EF4-FFF2-40B4-BE49-F238E27FC236}">
                <a16:creationId xmlns:a16="http://schemas.microsoft.com/office/drawing/2014/main" id="{9426AFAB-D60F-9248-9562-AF442A17766A}"/>
              </a:ext>
            </a:extLst>
          </p:cNvPr>
          <p:cNvSpPr txBox="1"/>
          <p:nvPr/>
        </p:nvSpPr>
        <p:spPr>
          <a:xfrm>
            <a:off x="1413851" y="2219081"/>
            <a:ext cx="3834225" cy="954107"/>
          </a:xfrm>
          <a:prstGeom prst="rect">
            <a:avLst/>
          </a:prstGeom>
          <a:noFill/>
        </p:spPr>
        <p:txBody>
          <a:bodyPr vert="horz" wrap="square" rtlCol="0">
            <a:spAutoFit/>
          </a:bodyPr>
          <a:lstStyle/>
          <a:p>
            <a:pPr marL="91440">
              <a:buClr>
                <a:schemeClr val="bg2"/>
              </a:buClr>
            </a:pPr>
            <a:r>
              <a:rPr lang="en-US" sz="2000" b="1" dirty="0">
                <a:solidFill>
                  <a:schemeClr val="accent6">
                    <a:lumMod val="50000"/>
                  </a:schemeClr>
                </a:solidFill>
                <a:latin typeface="Arial" panose="020B0604020202020204" pitchFamily="34" charset="0"/>
                <a:cs typeface="Arial" panose="020B0604020202020204" pitchFamily="34" charset="0"/>
              </a:rPr>
              <a:t>Common Language Location Identifier (CLLI) </a:t>
            </a:r>
            <a:endParaRPr lang="en-US" sz="2000" b="1" i="0" u="none" baseline="0" dirty="0">
              <a:solidFill>
                <a:schemeClr val="accent6">
                  <a:lumMod val="50000"/>
                </a:schemeClr>
              </a:solidFill>
              <a:latin typeface="Arial" panose="020B0604020202020204" pitchFamily="34" charset="0"/>
              <a:cs typeface="Arial" panose="020B0604020202020204" pitchFamily="34" charset="0"/>
            </a:endParaRPr>
          </a:p>
          <a:p>
            <a:pPr marL="91440">
              <a:buClr>
                <a:schemeClr val="bg2"/>
              </a:buCl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BF10FC01-6097-0C49-9FB9-E0426E9D2AD8}"/>
              </a:ext>
            </a:extLst>
          </p:cNvPr>
          <p:cNvGrpSpPr/>
          <p:nvPr/>
        </p:nvGrpSpPr>
        <p:grpSpPr>
          <a:xfrm>
            <a:off x="654603" y="3999352"/>
            <a:ext cx="4522264" cy="2100456"/>
            <a:chOff x="1214438" y="2090508"/>
            <a:chExt cx="4522264" cy="2100456"/>
          </a:xfrm>
        </p:grpSpPr>
        <p:sp>
          <p:nvSpPr>
            <p:cNvPr id="33" name="Rounded Rectangle 32">
              <a:extLst>
                <a:ext uri="{FF2B5EF4-FFF2-40B4-BE49-F238E27FC236}">
                  <a16:creationId xmlns:a16="http://schemas.microsoft.com/office/drawing/2014/main" id="{783B48EF-9A5B-9245-B87C-879B476FE3C5}"/>
                </a:ext>
              </a:extLst>
            </p:cNvPr>
            <p:cNvSpPr/>
            <p:nvPr/>
          </p:nvSpPr>
          <p:spPr>
            <a:xfrm>
              <a:off x="1569072" y="2539141"/>
              <a:ext cx="4167630" cy="1651823"/>
            </a:xfrm>
            <a:prstGeom prst="roundRect">
              <a:avLst>
                <a:gd name="adj" fmla="val 2658"/>
              </a:avLst>
            </a:prstGeom>
            <a:solidFill>
              <a:schemeClr val="bg1">
                <a:lumMod val="95000"/>
                <a:alpha val="47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nvGrpSpPr>
            <p:cNvPr id="34" name="Group 33">
              <a:extLst>
                <a:ext uri="{FF2B5EF4-FFF2-40B4-BE49-F238E27FC236}">
                  <a16:creationId xmlns:a16="http://schemas.microsoft.com/office/drawing/2014/main" id="{BCC58AA0-8B2E-234C-A582-768F235486D7}"/>
                </a:ext>
              </a:extLst>
            </p:cNvPr>
            <p:cNvGrpSpPr/>
            <p:nvPr/>
          </p:nvGrpSpPr>
          <p:grpSpPr>
            <a:xfrm>
              <a:off x="1214438" y="2090508"/>
              <a:ext cx="830458" cy="830458"/>
              <a:chOff x="1214438" y="2090508"/>
              <a:chExt cx="830458" cy="830458"/>
            </a:xfrm>
          </p:grpSpPr>
          <p:sp>
            <p:nvSpPr>
              <p:cNvPr id="35" name="Oval 34">
                <a:extLst>
                  <a:ext uri="{FF2B5EF4-FFF2-40B4-BE49-F238E27FC236}">
                    <a16:creationId xmlns:a16="http://schemas.microsoft.com/office/drawing/2014/main" id="{2D5C4161-97DB-8B48-B8A5-A9860E952879}"/>
                  </a:ext>
                </a:extLst>
              </p:cNvPr>
              <p:cNvSpPr/>
              <p:nvPr/>
            </p:nvSpPr>
            <p:spPr>
              <a:xfrm>
                <a:off x="1214438" y="2090508"/>
                <a:ext cx="830458" cy="83045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36" name="Oval 35">
                <a:extLst>
                  <a:ext uri="{FF2B5EF4-FFF2-40B4-BE49-F238E27FC236}">
                    <a16:creationId xmlns:a16="http://schemas.microsoft.com/office/drawing/2014/main" id="{5C6D8A6D-8C6B-7046-A096-F39BEDDA211D}"/>
                  </a:ext>
                </a:extLst>
              </p:cNvPr>
              <p:cNvSpPr/>
              <p:nvPr/>
            </p:nvSpPr>
            <p:spPr>
              <a:xfrm>
                <a:off x="1292691" y="2168761"/>
                <a:ext cx="673951" cy="67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grpSp>
      <p:pic>
        <p:nvPicPr>
          <p:cNvPr id="46" name="Picture 45" descr="A person in a suit holding a box&#10;&#10;Description automatically generated with low confidence">
            <a:extLst>
              <a:ext uri="{FF2B5EF4-FFF2-40B4-BE49-F238E27FC236}">
                <a16:creationId xmlns:a16="http://schemas.microsoft.com/office/drawing/2014/main" id="{D3F8FA92-D96A-624E-A162-884EC16DF7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57" r="43765"/>
          <a:stretch/>
        </p:blipFill>
        <p:spPr>
          <a:xfrm>
            <a:off x="5211527" y="1304331"/>
            <a:ext cx="1636433" cy="5486400"/>
          </a:xfrm>
          <a:prstGeom prst="rect">
            <a:avLst/>
          </a:prstGeom>
        </p:spPr>
      </p:pic>
      <p:sp>
        <p:nvSpPr>
          <p:cNvPr id="47" name="TextBox 46">
            <a:extLst>
              <a:ext uri="{FF2B5EF4-FFF2-40B4-BE49-F238E27FC236}">
                <a16:creationId xmlns:a16="http://schemas.microsoft.com/office/drawing/2014/main" id="{52639C66-9344-774D-87CB-BC9EF7B5134D}"/>
              </a:ext>
            </a:extLst>
          </p:cNvPr>
          <p:cNvSpPr txBox="1"/>
          <p:nvPr/>
        </p:nvSpPr>
        <p:spPr>
          <a:xfrm>
            <a:off x="1483815" y="4062740"/>
            <a:ext cx="1739579" cy="461665"/>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2400" b="1" u="none" baseline="0" dirty="0">
                <a:solidFill>
                  <a:schemeClr val="bg2"/>
                </a:solidFill>
                <a:latin typeface="Arial" panose="020B0604020202020204" pitchFamily="34" charset="0"/>
                <a:cs typeface="Arial" panose="020B0604020202020204" pitchFamily="34" charset="0"/>
              </a:rPr>
              <a:t>equipment</a:t>
            </a:r>
            <a:endParaRPr lang="en-US" sz="2000" b="1" u="none" baseline="0" dirty="0">
              <a:solidFill>
                <a:schemeClr val="bg2"/>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018710F0-89A4-C44A-A056-91FD5EEC3D3F}"/>
              </a:ext>
            </a:extLst>
          </p:cNvPr>
          <p:cNvSpPr txBox="1"/>
          <p:nvPr/>
        </p:nvSpPr>
        <p:spPr>
          <a:xfrm>
            <a:off x="1413850" y="2969478"/>
            <a:ext cx="3763017" cy="646331"/>
          </a:xfrm>
          <a:prstGeom prst="rect">
            <a:avLst/>
          </a:prstGeom>
          <a:noFill/>
        </p:spPr>
        <p:txBody>
          <a:bodyPr vert="horz" wrap="square" rtlCol="0">
            <a:spAutoFit/>
          </a:bodyPr>
          <a:lstStyle/>
          <a:p>
            <a:pPr marL="91440">
              <a:buClr>
                <a:schemeClr val="bg2"/>
              </a:buClr>
            </a:pPr>
            <a:r>
              <a:rPr lang="en-US" dirty="0">
                <a:solidFill>
                  <a:schemeClr val="accent5">
                    <a:lumMod val="50000"/>
                  </a:schemeClr>
                </a:solidFill>
                <a:latin typeface="Arial" panose="020B0604020202020204" pitchFamily="34" charset="0"/>
                <a:cs typeface="Arial" panose="020B0604020202020204" pitchFamily="34" charset="0"/>
              </a:rPr>
              <a:t>standardized global registry of locations</a:t>
            </a:r>
          </a:p>
        </p:txBody>
      </p:sp>
      <p:sp>
        <p:nvSpPr>
          <p:cNvPr id="49" name="TextBox 48">
            <a:extLst>
              <a:ext uri="{FF2B5EF4-FFF2-40B4-BE49-F238E27FC236}">
                <a16:creationId xmlns:a16="http://schemas.microsoft.com/office/drawing/2014/main" id="{0AF765C5-F77F-5745-BB53-B41D95E8AD4A}"/>
              </a:ext>
            </a:extLst>
          </p:cNvPr>
          <p:cNvSpPr txBox="1"/>
          <p:nvPr/>
        </p:nvSpPr>
        <p:spPr>
          <a:xfrm>
            <a:off x="1387538" y="4529672"/>
            <a:ext cx="3834225" cy="707886"/>
          </a:xfrm>
          <a:prstGeom prst="rect">
            <a:avLst/>
          </a:prstGeom>
          <a:noFill/>
        </p:spPr>
        <p:txBody>
          <a:bodyPr vert="horz" wrap="square" rtlCol="0">
            <a:spAutoFit/>
          </a:bodyPr>
          <a:lstStyle/>
          <a:p>
            <a:pPr marL="91440">
              <a:buClr>
                <a:schemeClr val="bg2"/>
              </a:buClr>
            </a:pPr>
            <a:r>
              <a:rPr lang="en-US" sz="2000" b="1" dirty="0">
                <a:solidFill>
                  <a:schemeClr val="accent6">
                    <a:lumMod val="50000"/>
                  </a:schemeClr>
                </a:solidFill>
                <a:latin typeface="Arial" panose="020B0604020202020204" pitchFamily="34" charset="0"/>
                <a:cs typeface="Arial" panose="020B0604020202020204" pitchFamily="34" charset="0"/>
              </a:rPr>
              <a:t>Common Language Equipment Identifier (CLEI) </a:t>
            </a:r>
            <a:endParaRPr lang="en-US" sz="2000" b="0" i="0" u="none" baseline="0" dirty="0">
              <a:solidFill>
                <a:schemeClr val="accent5">
                  <a:lumMod val="5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A2F657B9-C44A-6E45-BF70-AB4F55E4F516}"/>
              </a:ext>
            </a:extLst>
          </p:cNvPr>
          <p:cNvSpPr txBox="1"/>
          <p:nvPr/>
        </p:nvSpPr>
        <p:spPr>
          <a:xfrm>
            <a:off x="1404867" y="5426264"/>
            <a:ext cx="3789330" cy="646331"/>
          </a:xfrm>
          <a:prstGeom prst="rect">
            <a:avLst/>
          </a:prstGeom>
          <a:noFill/>
        </p:spPr>
        <p:txBody>
          <a:bodyPr vert="horz" wrap="square" rtlCol="0">
            <a:spAutoFit/>
          </a:bodyPr>
          <a:lstStyle/>
          <a:p>
            <a:pPr marL="91440">
              <a:buClr>
                <a:schemeClr val="bg2"/>
              </a:buClr>
            </a:pPr>
            <a:r>
              <a:rPr lang="en-US" dirty="0">
                <a:solidFill>
                  <a:schemeClr val="accent5">
                    <a:lumMod val="50000"/>
                  </a:schemeClr>
                </a:solidFill>
                <a:latin typeface="Arial" panose="020B0604020202020204" pitchFamily="34" charset="0"/>
                <a:cs typeface="Arial" panose="020B0604020202020204" pitchFamily="34" charset="0"/>
              </a:rPr>
              <a:t>registry of network equipment, software and licenses</a:t>
            </a:r>
          </a:p>
        </p:txBody>
      </p:sp>
      <p:pic>
        <p:nvPicPr>
          <p:cNvPr id="58" name="Picture 57" descr="Icon&#10;&#10;Description automatically generated">
            <a:extLst>
              <a:ext uri="{FF2B5EF4-FFF2-40B4-BE49-F238E27FC236}">
                <a16:creationId xmlns:a16="http://schemas.microsoft.com/office/drawing/2014/main" id="{0053B075-B073-4A47-88E4-CA1FE84BF4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698" y="1863940"/>
            <a:ext cx="543657" cy="491172"/>
          </a:xfrm>
          <a:prstGeom prst="rect">
            <a:avLst/>
          </a:prstGeom>
        </p:spPr>
      </p:pic>
      <p:pic>
        <p:nvPicPr>
          <p:cNvPr id="60" name="Picture 59" descr="Icon&#10;&#10;Description automatically generated">
            <a:extLst>
              <a:ext uri="{FF2B5EF4-FFF2-40B4-BE49-F238E27FC236}">
                <a16:creationId xmlns:a16="http://schemas.microsoft.com/office/drawing/2014/main" id="{0B8A2AF9-4968-644F-8898-E03C729D95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314" y="4187550"/>
            <a:ext cx="422585" cy="442828"/>
          </a:xfrm>
          <a:prstGeom prst="rect">
            <a:avLst/>
          </a:prstGeom>
        </p:spPr>
      </p:pic>
      <p:grpSp>
        <p:nvGrpSpPr>
          <p:cNvPr id="66" name="Group 65">
            <a:extLst>
              <a:ext uri="{FF2B5EF4-FFF2-40B4-BE49-F238E27FC236}">
                <a16:creationId xmlns:a16="http://schemas.microsoft.com/office/drawing/2014/main" id="{B32D02D4-0B1B-244F-9690-8438C34F7A64}"/>
              </a:ext>
            </a:extLst>
          </p:cNvPr>
          <p:cNvGrpSpPr/>
          <p:nvPr/>
        </p:nvGrpSpPr>
        <p:grpSpPr>
          <a:xfrm>
            <a:off x="6765080" y="3999352"/>
            <a:ext cx="4641050" cy="2145988"/>
            <a:chOff x="6765080" y="3999352"/>
            <a:chExt cx="4641050" cy="2145988"/>
          </a:xfrm>
        </p:grpSpPr>
        <p:grpSp>
          <p:nvGrpSpPr>
            <p:cNvPr id="38" name="Group 37">
              <a:extLst>
                <a:ext uri="{FF2B5EF4-FFF2-40B4-BE49-F238E27FC236}">
                  <a16:creationId xmlns:a16="http://schemas.microsoft.com/office/drawing/2014/main" id="{C40A50AB-08D9-3E44-A4E0-CABC93E52B22}"/>
                </a:ext>
              </a:extLst>
            </p:cNvPr>
            <p:cNvGrpSpPr/>
            <p:nvPr/>
          </p:nvGrpSpPr>
          <p:grpSpPr>
            <a:xfrm>
              <a:off x="6849205" y="3999352"/>
              <a:ext cx="4556925" cy="2145988"/>
              <a:chOff x="1569072" y="2044976"/>
              <a:chExt cx="4556925" cy="2145988"/>
            </a:xfrm>
          </p:grpSpPr>
          <p:sp>
            <p:nvSpPr>
              <p:cNvPr id="39" name="Rounded Rectangle 38">
                <a:extLst>
                  <a:ext uri="{FF2B5EF4-FFF2-40B4-BE49-F238E27FC236}">
                    <a16:creationId xmlns:a16="http://schemas.microsoft.com/office/drawing/2014/main" id="{C2374F38-1745-6D43-9004-363088AB6B25}"/>
                  </a:ext>
                </a:extLst>
              </p:cNvPr>
              <p:cNvSpPr/>
              <p:nvPr/>
            </p:nvSpPr>
            <p:spPr>
              <a:xfrm>
                <a:off x="1569072" y="2539141"/>
                <a:ext cx="4167630" cy="1651823"/>
              </a:xfrm>
              <a:prstGeom prst="roundRect">
                <a:avLst>
                  <a:gd name="adj" fmla="val 2658"/>
                </a:avLst>
              </a:prstGeom>
              <a:solidFill>
                <a:schemeClr val="bg1">
                  <a:lumMod val="95000"/>
                  <a:alpha val="47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nvGrpSpPr>
              <p:cNvPr id="40" name="Group 39">
                <a:extLst>
                  <a:ext uri="{FF2B5EF4-FFF2-40B4-BE49-F238E27FC236}">
                    <a16:creationId xmlns:a16="http://schemas.microsoft.com/office/drawing/2014/main" id="{847C3E62-DCEE-214E-A5A7-30F723B1E5B7}"/>
                  </a:ext>
                </a:extLst>
              </p:cNvPr>
              <p:cNvGrpSpPr/>
              <p:nvPr/>
            </p:nvGrpSpPr>
            <p:grpSpPr>
              <a:xfrm>
                <a:off x="5295539" y="2044976"/>
                <a:ext cx="830458" cy="830458"/>
                <a:chOff x="5295539" y="2044976"/>
                <a:chExt cx="830458" cy="830458"/>
              </a:xfrm>
            </p:grpSpPr>
            <p:sp>
              <p:nvSpPr>
                <p:cNvPr id="41" name="Oval 40">
                  <a:extLst>
                    <a:ext uri="{FF2B5EF4-FFF2-40B4-BE49-F238E27FC236}">
                      <a16:creationId xmlns:a16="http://schemas.microsoft.com/office/drawing/2014/main" id="{A969A8B7-B99B-DD4F-94A6-19C777AC9BCB}"/>
                    </a:ext>
                  </a:extLst>
                </p:cNvPr>
                <p:cNvSpPr/>
                <p:nvPr/>
              </p:nvSpPr>
              <p:spPr>
                <a:xfrm>
                  <a:off x="5295539" y="2044976"/>
                  <a:ext cx="830458" cy="83045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42" name="Oval 41">
                  <a:extLst>
                    <a:ext uri="{FF2B5EF4-FFF2-40B4-BE49-F238E27FC236}">
                      <a16:creationId xmlns:a16="http://schemas.microsoft.com/office/drawing/2014/main" id="{EE6AA76B-2C4D-DC44-9C7B-2896F25BF955}"/>
                    </a:ext>
                  </a:extLst>
                </p:cNvPr>
                <p:cNvSpPr/>
                <p:nvPr/>
              </p:nvSpPr>
              <p:spPr>
                <a:xfrm>
                  <a:off x="5373792" y="2123229"/>
                  <a:ext cx="673951" cy="67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grpSp>
        <p:sp>
          <p:nvSpPr>
            <p:cNvPr id="43" name="TextBox 42">
              <a:extLst>
                <a:ext uri="{FF2B5EF4-FFF2-40B4-BE49-F238E27FC236}">
                  <a16:creationId xmlns:a16="http://schemas.microsoft.com/office/drawing/2014/main" id="{1C4DAA1F-44A5-8146-99F7-CFD29954675D}"/>
                </a:ext>
              </a:extLst>
            </p:cNvPr>
            <p:cNvSpPr txBox="1"/>
            <p:nvPr/>
          </p:nvSpPr>
          <p:spPr>
            <a:xfrm>
              <a:off x="9376287" y="4095319"/>
              <a:ext cx="1247457" cy="461665"/>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2400" b="1" u="none" baseline="0" dirty="0">
                  <a:solidFill>
                    <a:schemeClr val="bg2"/>
                  </a:solidFill>
                  <a:latin typeface="Arial" panose="020B0604020202020204" pitchFamily="34" charset="0"/>
                  <a:cs typeface="Arial" panose="020B0604020202020204" pitchFamily="34" charset="0"/>
                </a:rPr>
                <a:t>service</a:t>
              </a:r>
            </a:p>
          </p:txBody>
        </p:sp>
        <p:sp>
          <p:nvSpPr>
            <p:cNvPr id="53" name="TextBox 52">
              <a:extLst>
                <a:ext uri="{FF2B5EF4-FFF2-40B4-BE49-F238E27FC236}">
                  <a16:creationId xmlns:a16="http://schemas.microsoft.com/office/drawing/2014/main" id="{AAB77BD3-468E-7742-9EE6-776D51465557}"/>
                </a:ext>
              </a:extLst>
            </p:cNvPr>
            <p:cNvSpPr txBox="1"/>
            <p:nvPr/>
          </p:nvSpPr>
          <p:spPr>
            <a:xfrm>
              <a:off x="6765081" y="4529963"/>
              <a:ext cx="3834225" cy="707886"/>
            </a:xfrm>
            <a:prstGeom prst="rect">
              <a:avLst/>
            </a:prstGeom>
            <a:noFill/>
          </p:spPr>
          <p:txBody>
            <a:bodyPr vert="horz" wrap="square" rtlCol="0">
              <a:spAutoFit/>
            </a:bodyPr>
            <a:lstStyle/>
            <a:p>
              <a:pPr marL="91440">
                <a:buClr>
                  <a:schemeClr val="bg2"/>
                </a:buClr>
              </a:pPr>
              <a:r>
                <a:rPr lang="en-US" sz="2000" b="1" dirty="0">
                  <a:solidFill>
                    <a:schemeClr val="accent6">
                      <a:lumMod val="50000"/>
                    </a:schemeClr>
                  </a:solidFill>
                  <a:latin typeface="Arial" panose="020B0604020202020204" pitchFamily="34" charset="0"/>
                  <a:cs typeface="Arial" panose="020B0604020202020204" pitchFamily="34" charset="0"/>
                </a:rPr>
                <a:t>Common Language Information Services</a:t>
              </a:r>
              <a:endParaRPr lang="en-US" sz="2000" b="0" i="0" u="none" baseline="0" dirty="0">
                <a:solidFill>
                  <a:schemeClr val="accent5">
                    <a:lumMod val="50000"/>
                  </a:schemeClr>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B72F718-FB67-0440-8BD7-676285051CB6}"/>
                </a:ext>
              </a:extLst>
            </p:cNvPr>
            <p:cNvSpPr txBox="1"/>
            <p:nvPr/>
          </p:nvSpPr>
          <p:spPr>
            <a:xfrm>
              <a:off x="6765080" y="5280360"/>
              <a:ext cx="3834225" cy="338554"/>
            </a:xfrm>
            <a:prstGeom prst="rect">
              <a:avLst/>
            </a:prstGeom>
            <a:noFill/>
          </p:spPr>
          <p:txBody>
            <a:bodyPr vert="horz" wrap="square" rtlCol="0">
              <a:spAutoFit/>
            </a:bodyPr>
            <a:lstStyle/>
            <a:p>
              <a:pPr marL="91440" algn="r">
                <a:buClr>
                  <a:schemeClr val="bg2"/>
                </a:buCl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p:txBody>
        </p:sp>
        <p:pic>
          <p:nvPicPr>
            <p:cNvPr id="62" name="Picture 61" descr="Icon&#10;&#10;Description automatically generated">
              <a:extLst>
                <a:ext uri="{FF2B5EF4-FFF2-40B4-BE49-F238E27FC236}">
                  <a16:creationId xmlns:a16="http://schemas.microsoft.com/office/drawing/2014/main" id="{DE92820C-D5B2-AB4A-89B1-A6F6A7B9F381}"/>
                </a:ext>
              </a:extLst>
            </p:cNvPr>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10771591" y="4160639"/>
              <a:ext cx="466062" cy="469739"/>
            </a:xfrm>
            <a:prstGeom prst="rect">
              <a:avLst/>
            </a:prstGeom>
          </p:spPr>
        </p:pic>
      </p:grpSp>
      <p:grpSp>
        <p:nvGrpSpPr>
          <p:cNvPr id="65" name="Group 64">
            <a:extLst>
              <a:ext uri="{FF2B5EF4-FFF2-40B4-BE49-F238E27FC236}">
                <a16:creationId xmlns:a16="http://schemas.microsoft.com/office/drawing/2014/main" id="{0A6D4E1D-64EE-A84C-A7DC-6B8CCD4FA2CA}"/>
              </a:ext>
            </a:extLst>
          </p:cNvPr>
          <p:cNvGrpSpPr/>
          <p:nvPr/>
        </p:nvGrpSpPr>
        <p:grpSpPr>
          <a:xfrm>
            <a:off x="6791393" y="1700019"/>
            <a:ext cx="4635076" cy="2145988"/>
            <a:chOff x="6791393" y="1700019"/>
            <a:chExt cx="4635076" cy="2145988"/>
          </a:xfrm>
        </p:grpSpPr>
        <p:grpSp>
          <p:nvGrpSpPr>
            <p:cNvPr id="25" name="Group 24">
              <a:extLst>
                <a:ext uri="{FF2B5EF4-FFF2-40B4-BE49-F238E27FC236}">
                  <a16:creationId xmlns:a16="http://schemas.microsoft.com/office/drawing/2014/main" id="{A4595E1B-4001-BE4E-B7DE-491959612767}"/>
                </a:ext>
              </a:extLst>
            </p:cNvPr>
            <p:cNvGrpSpPr/>
            <p:nvPr/>
          </p:nvGrpSpPr>
          <p:grpSpPr>
            <a:xfrm>
              <a:off x="6869544" y="1700019"/>
              <a:ext cx="4556925" cy="2145988"/>
              <a:chOff x="1569072" y="2044976"/>
              <a:chExt cx="4556925" cy="2145988"/>
            </a:xfrm>
          </p:grpSpPr>
          <p:sp>
            <p:nvSpPr>
              <p:cNvPr id="26" name="Rounded Rectangle 25">
                <a:extLst>
                  <a:ext uri="{FF2B5EF4-FFF2-40B4-BE49-F238E27FC236}">
                    <a16:creationId xmlns:a16="http://schemas.microsoft.com/office/drawing/2014/main" id="{6A455F8B-5FFA-644E-9F73-D1D31B54E9F7}"/>
                  </a:ext>
                </a:extLst>
              </p:cNvPr>
              <p:cNvSpPr/>
              <p:nvPr/>
            </p:nvSpPr>
            <p:spPr>
              <a:xfrm>
                <a:off x="1569072" y="2539141"/>
                <a:ext cx="4167630" cy="1651823"/>
              </a:xfrm>
              <a:prstGeom prst="roundRect">
                <a:avLst>
                  <a:gd name="adj" fmla="val 2658"/>
                </a:avLst>
              </a:prstGeom>
              <a:solidFill>
                <a:schemeClr val="bg1">
                  <a:lumMod val="95000"/>
                  <a:alpha val="47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nvGrpSpPr>
              <p:cNvPr id="27" name="Group 26">
                <a:extLst>
                  <a:ext uri="{FF2B5EF4-FFF2-40B4-BE49-F238E27FC236}">
                    <a16:creationId xmlns:a16="http://schemas.microsoft.com/office/drawing/2014/main" id="{5871F1B0-5748-E143-AFCB-FB5CF9EFCA9F}"/>
                  </a:ext>
                </a:extLst>
              </p:cNvPr>
              <p:cNvGrpSpPr/>
              <p:nvPr/>
            </p:nvGrpSpPr>
            <p:grpSpPr>
              <a:xfrm>
                <a:off x="5295539" y="2044976"/>
                <a:ext cx="830458" cy="830458"/>
                <a:chOff x="5295539" y="2044976"/>
                <a:chExt cx="830458" cy="830458"/>
              </a:xfrm>
            </p:grpSpPr>
            <p:sp>
              <p:nvSpPr>
                <p:cNvPr id="28" name="Oval 27">
                  <a:extLst>
                    <a:ext uri="{FF2B5EF4-FFF2-40B4-BE49-F238E27FC236}">
                      <a16:creationId xmlns:a16="http://schemas.microsoft.com/office/drawing/2014/main" id="{9B0ADC7B-3461-D341-85DA-0C3BF8E27C7E}"/>
                    </a:ext>
                  </a:extLst>
                </p:cNvPr>
                <p:cNvSpPr/>
                <p:nvPr/>
              </p:nvSpPr>
              <p:spPr>
                <a:xfrm>
                  <a:off x="5295539" y="2044976"/>
                  <a:ext cx="830458" cy="830458"/>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9" name="Oval 28">
                  <a:extLst>
                    <a:ext uri="{FF2B5EF4-FFF2-40B4-BE49-F238E27FC236}">
                      <a16:creationId xmlns:a16="http://schemas.microsoft.com/office/drawing/2014/main" id="{234F4884-B867-1B49-8171-910E12F26989}"/>
                    </a:ext>
                  </a:extLst>
                </p:cNvPr>
                <p:cNvSpPr/>
                <p:nvPr/>
              </p:nvSpPr>
              <p:spPr>
                <a:xfrm>
                  <a:off x="5373792" y="2123229"/>
                  <a:ext cx="673951" cy="673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grpSp>
        </p:grpSp>
        <p:sp>
          <p:nvSpPr>
            <p:cNvPr id="30" name="TextBox 29">
              <a:extLst>
                <a:ext uri="{FF2B5EF4-FFF2-40B4-BE49-F238E27FC236}">
                  <a16:creationId xmlns:a16="http://schemas.microsoft.com/office/drawing/2014/main" id="{FA6D6027-980F-B14C-82C4-424D0F3FF6CA}"/>
                </a:ext>
              </a:extLst>
            </p:cNvPr>
            <p:cNvSpPr txBox="1"/>
            <p:nvPr/>
          </p:nvSpPr>
          <p:spPr>
            <a:xfrm>
              <a:off x="8839180" y="1836759"/>
              <a:ext cx="1824538" cy="461665"/>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2400" b="1" u="none" baseline="0" dirty="0">
                  <a:solidFill>
                    <a:schemeClr val="bg2"/>
                  </a:solidFill>
                  <a:latin typeface="Arial" panose="020B0604020202020204" pitchFamily="34" charset="0"/>
                  <a:cs typeface="Arial" panose="020B0604020202020204" pitchFamily="34" charset="0"/>
                </a:rPr>
                <a:t>connection</a:t>
              </a:r>
            </a:p>
          </p:txBody>
        </p:sp>
        <p:sp>
          <p:nvSpPr>
            <p:cNvPr id="51" name="TextBox 50">
              <a:extLst>
                <a:ext uri="{FF2B5EF4-FFF2-40B4-BE49-F238E27FC236}">
                  <a16:creationId xmlns:a16="http://schemas.microsoft.com/office/drawing/2014/main" id="{9459130E-8908-0545-A5C7-CEF2798B5148}"/>
                </a:ext>
              </a:extLst>
            </p:cNvPr>
            <p:cNvSpPr txBox="1"/>
            <p:nvPr/>
          </p:nvSpPr>
          <p:spPr>
            <a:xfrm>
              <a:off x="6791394" y="2219372"/>
              <a:ext cx="3834225" cy="707886"/>
            </a:xfrm>
            <a:prstGeom prst="rect">
              <a:avLst/>
            </a:prstGeom>
            <a:noFill/>
          </p:spPr>
          <p:txBody>
            <a:bodyPr vert="horz" wrap="square" rtlCol="0">
              <a:spAutoFit/>
            </a:bodyPr>
            <a:lstStyle/>
            <a:p>
              <a:pPr marL="91440">
                <a:buClr>
                  <a:schemeClr val="bg2"/>
                </a:buClr>
              </a:pPr>
              <a:r>
                <a:rPr lang="en-US" sz="2000" b="1" dirty="0">
                  <a:solidFill>
                    <a:schemeClr val="accent6">
                      <a:lumMod val="50000"/>
                    </a:schemeClr>
                  </a:solidFill>
                  <a:latin typeface="Arial" panose="020B0604020202020204" pitchFamily="34" charset="0"/>
                  <a:cs typeface="Arial" panose="020B0604020202020204" pitchFamily="34" charset="0"/>
                </a:rPr>
                <a:t>Common Language Connection Codes </a:t>
              </a:r>
              <a:endParaRPr lang="en-US" sz="2000" b="0" i="0" u="none" baseline="0" dirty="0">
                <a:solidFill>
                  <a:schemeClr val="accent5">
                    <a:lumMod val="50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DD64C1F-CBF7-8E41-8EC6-E543832ADE73}"/>
                </a:ext>
              </a:extLst>
            </p:cNvPr>
            <p:cNvSpPr txBox="1"/>
            <p:nvPr/>
          </p:nvSpPr>
          <p:spPr>
            <a:xfrm>
              <a:off x="6791393" y="2969769"/>
              <a:ext cx="3834225" cy="584775"/>
            </a:xfrm>
            <a:prstGeom prst="rect">
              <a:avLst/>
            </a:prstGeom>
            <a:noFill/>
          </p:spPr>
          <p:txBody>
            <a:bodyPr vert="horz" wrap="square" rtlCol="0">
              <a:spAutoFit/>
            </a:bodyPr>
            <a:lstStyle/>
            <a:p>
              <a:pPr marL="91440" algn="r">
                <a:buClr>
                  <a:schemeClr val="bg2"/>
                </a:buCl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a:p>
              <a:pPr marL="91440" algn="r">
                <a:buClr>
                  <a:schemeClr val="bg2"/>
                </a:buClr>
              </a:pPr>
              <a:endParaRPr lang="en-US" sz="1600" b="0" i="0" u="none" baseline="0" dirty="0">
                <a:solidFill>
                  <a:schemeClr val="accent5">
                    <a:lumMod val="50000"/>
                  </a:schemeClr>
                </a:solidFill>
                <a:latin typeface="Arial" panose="020B0604020202020204" pitchFamily="34" charset="0"/>
                <a:cs typeface="Arial" panose="020B0604020202020204" pitchFamily="34" charset="0"/>
              </a:endParaRPr>
            </a:p>
          </p:txBody>
        </p:sp>
        <p:pic>
          <p:nvPicPr>
            <p:cNvPr id="64" name="Picture 63" descr="Icon&#10;&#10;Description automatically generated">
              <a:extLst>
                <a:ext uri="{FF2B5EF4-FFF2-40B4-BE49-F238E27FC236}">
                  <a16:creationId xmlns:a16="http://schemas.microsoft.com/office/drawing/2014/main" id="{70674B64-EDCE-8244-8219-6A38FF63A0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2486" y="1845969"/>
              <a:ext cx="585624" cy="493867"/>
            </a:xfrm>
            <a:prstGeom prst="rect">
              <a:avLst/>
            </a:prstGeom>
          </p:spPr>
        </p:pic>
      </p:grpSp>
      <p:sp>
        <p:nvSpPr>
          <p:cNvPr id="55" name="TextBox 54">
            <a:extLst>
              <a:ext uri="{FF2B5EF4-FFF2-40B4-BE49-F238E27FC236}">
                <a16:creationId xmlns:a16="http://schemas.microsoft.com/office/drawing/2014/main" id="{20C05256-D182-4918-8FEA-B5F712614F0D}"/>
              </a:ext>
            </a:extLst>
          </p:cNvPr>
          <p:cNvSpPr txBox="1"/>
          <p:nvPr/>
        </p:nvSpPr>
        <p:spPr>
          <a:xfrm>
            <a:off x="6918981" y="3040688"/>
            <a:ext cx="3834224" cy="677108"/>
          </a:xfrm>
          <a:prstGeom prst="rect">
            <a:avLst/>
          </a:prstGeom>
          <a:noFill/>
        </p:spPr>
        <p:txBody>
          <a:bodyPr wrap="square">
            <a:spAutoFit/>
          </a:bodyPr>
          <a:lstStyle/>
          <a:p>
            <a:r>
              <a:rPr lang="en-US" dirty="0">
                <a:solidFill>
                  <a:schemeClr val="accent5">
                    <a:lumMod val="50000"/>
                  </a:schemeClr>
                </a:solidFill>
                <a:latin typeface="Arial" panose="020B0604020202020204" pitchFamily="34" charset="0"/>
                <a:cs typeface="Arial" panose="020B0604020202020204" pitchFamily="34" charset="0"/>
              </a:rPr>
              <a:t>reference</a:t>
            </a:r>
            <a:r>
              <a:rPr lang="en-US" sz="2000" dirty="0">
                <a:solidFill>
                  <a:srgbClr val="1F497D"/>
                </a:solidFill>
                <a:effectLst/>
                <a:latin typeface="Calibri" panose="020F0502020204030204" pitchFamily="34" charset="0"/>
                <a:ea typeface="Calibri" panose="020F0502020204030204" pitchFamily="34" charset="0"/>
              </a:rPr>
              <a:t> </a:t>
            </a:r>
            <a:r>
              <a:rPr lang="en-US" dirty="0">
                <a:solidFill>
                  <a:schemeClr val="accent5">
                    <a:lumMod val="50000"/>
                  </a:schemeClr>
                </a:solidFill>
                <a:latin typeface="Arial" panose="020B0604020202020204" pitchFamily="34" charset="0"/>
                <a:cs typeface="Arial" panose="020B0604020202020204" pitchFamily="34" charset="0"/>
              </a:rPr>
              <a:t>data defining possible connection configurations</a:t>
            </a:r>
          </a:p>
        </p:txBody>
      </p:sp>
      <p:sp>
        <p:nvSpPr>
          <p:cNvPr id="56" name="TextBox 55">
            <a:extLst>
              <a:ext uri="{FF2B5EF4-FFF2-40B4-BE49-F238E27FC236}">
                <a16:creationId xmlns:a16="http://schemas.microsoft.com/office/drawing/2014/main" id="{3B686105-110D-4D1C-A12D-E992902625E4}"/>
              </a:ext>
            </a:extLst>
          </p:cNvPr>
          <p:cNvSpPr txBox="1"/>
          <p:nvPr/>
        </p:nvSpPr>
        <p:spPr>
          <a:xfrm>
            <a:off x="6918981" y="5399066"/>
            <a:ext cx="3834224" cy="646331"/>
          </a:xfrm>
          <a:prstGeom prst="rect">
            <a:avLst/>
          </a:prstGeom>
          <a:noFill/>
        </p:spPr>
        <p:txBody>
          <a:bodyPr wrap="square">
            <a:spAutoFit/>
          </a:bodyPr>
          <a:lstStyle/>
          <a:p>
            <a:r>
              <a:rPr lang="en-US" dirty="0">
                <a:solidFill>
                  <a:schemeClr val="accent5">
                    <a:lumMod val="50000"/>
                  </a:schemeClr>
                </a:solidFill>
                <a:latin typeface="Arial" panose="020B0604020202020204" pitchFamily="34" charset="0"/>
                <a:cs typeface="Arial" panose="020B0604020202020204" pitchFamily="34" charset="0"/>
              </a:rPr>
              <a:t>reference data defining possible product, service offerings</a:t>
            </a:r>
          </a:p>
        </p:txBody>
      </p:sp>
    </p:spTree>
    <p:extLst>
      <p:ext uri="{BB962C8B-B14F-4D97-AF65-F5344CB8AC3E}">
        <p14:creationId xmlns:p14="http://schemas.microsoft.com/office/powerpoint/2010/main" val="3699451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ounded Rectangle 173"/>
          <p:cNvSpPr/>
          <p:nvPr/>
        </p:nvSpPr>
        <p:spPr>
          <a:xfrm>
            <a:off x="1280128" y="4318284"/>
            <a:ext cx="10698660" cy="1908327"/>
          </a:xfrm>
          <a:prstGeom prst="roundRect">
            <a:avLst>
              <a:gd name="adj" fmla="val 71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400" i="0" u="none" baseline="0" dirty="0">
                <a:solidFill>
                  <a:srgbClr val="FFFFFF"/>
                </a:solidFill>
                <a:latin typeface="Arial" panose="020B0604020202020204" pitchFamily="34" charset="0"/>
                <a:cs typeface="Arial" panose="020B0604020202020204" pitchFamily="34" charset="0"/>
              </a:rPr>
              <a:t>code extensions</a:t>
            </a:r>
          </a:p>
        </p:txBody>
      </p:sp>
      <p:grpSp>
        <p:nvGrpSpPr>
          <p:cNvPr id="177" name="Group 176"/>
          <p:cNvGrpSpPr/>
          <p:nvPr/>
        </p:nvGrpSpPr>
        <p:grpSpPr>
          <a:xfrm>
            <a:off x="389563" y="4165884"/>
            <a:ext cx="1828800" cy="383165"/>
            <a:chOff x="366765" y="1160182"/>
            <a:chExt cx="1828800" cy="383165"/>
          </a:xfrm>
        </p:grpSpPr>
        <p:sp>
          <p:nvSpPr>
            <p:cNvPr id="178" name="Rounded Rectangle 177"/>
            <p:cNvSpPr/>
            <p:nvPr/>
          </p:nvSpPr>
          <p:spPr>
            <a:xfrm>
              <a:off x="366765" y="1160182"/>
              <a:ext cx="1828800" cy="383165"/>
            </a:xfrm>
            <a:prstGeom prst="roundRect">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400" i="0" u="none" baseline="0" dirty="0">
                  <a:solidFill>
                    <a:srgbClr val="FFFFFF"/>
                  </a:solidFill>
                  <a:latin typeface="Arial" panose="020B0604020202020204" pitchFamily="34" charset="0"/>
                  <a:cs typeface="Arial" panose="020B0604020202020204" pitchFamily="34" charset="0"/>
                </a:rPr>
                <a:t>code extensions</a:t>
              </a:r>
            </a:p>
          </p:txBody>
        </p:sp>
        <p:sp>
          <p:nvSpPr>
            <p:cNvPr id="179" name="Rounded Rectangle 178"/>
            <p:cNvSpPr/>
            <p:nvPr/>
          </p:nvSpPr>
          <p:spPr>
            <a:xfrm>
              <a:off x="411459" y="1200778"/>
              <a:ext cx="1743912" cy="31118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400" i="0" u="none" baseline="0" dirty="0">
                  <a:solidFill>
                    <a:srgbClr val="FFFFFF"/>
                  </a:solidFill>
                  <a:latin typeface="Arial" panose="020B0604020202020204" pitchFamily="34" charset="0"/>
                  <a:cs typeface="Arial" panose="020B0604020202020204" pitchFamily="34" charset="0"/>
                </a:rPr>
                <a:t>events</a:t>
              </a:r>
            </a:p>
          </p:txBody>
        </p:sp>
      </p:grpSp>
      <p:sp>
        <p:nvSpPr>
          <p:cNvPr id="143" name="TextBox 142"/>
          <p:cNvSpPr txBox="1"/>
          <p:nvPr/>
        </p:nvSpPr>
        <p:spPr>
          <a:xfrm>
            <a:off x="3507810" y="5166543"/>
            <a:ext cx="1272243"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Synchronous Network</a:t>
            </a:r>
          </a:p>
        </p:txBody>
      </p:sp>
      <p:sp>
        <p:nvSpPr>
          <p:cNvPr id="144" name="TextBox 143"/>
          <p:cNvSpPr txBox="1"/>
          <p:nvPr/>
        </p:nvSpPr>
        <p:spPr>
          <a:xfrm>
            <a:off x="6595450" y="5150393"/>
            <a:ext cx="1367051"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Carrier Grade IP</a:t>
            </a:r>
          </a:p>
        </p:txBody>
      </p:sp>
      <p:sp>
        <p:nvSpPr>
          <p:cNvPr id="145" name="TextBox 144"/>
          <p:cNvSpPr txBox="1"/>
          <p:nvPr/>
        </p:nvSpPr>
        <p:spPr>
          <a:xfrm>
            <a:off x="2446529" y="5148330"/>
            <a:ext cx="884853" cy="400110"/>
          </a:xfrm>
          <a:prstGeom prst="rect">
            <a:avLst/>
          </a:prstGeom>
          <a:noFill/>
          <a:ln>
            <a:noFill/>
          </a:ln>
        </p:spPr>
        <p:txBody>
          <a:bodyPr wrap="square" rtlCol="0">
            <a:spAutoFit/>
          </a:bodyPr>
          <a:lstStyle>
            <a:defPPr>
              <a:defRPr lang="en-US"/>
            </a:defPPr>
            <a:lvl1pPr algn="ctr">
              <a:defRPr sz="14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Circuit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Switch</a:t>
            </a:r>
          </a:p>
        </p:txBody>
      </p:sp>
      <p:sp>
        <p:nvSpPr>
          <p:cNvPr id="146" name="TextBox 145"/>
          <p:cNvSpPr txBox="1"/>
          <p:nvPr/>
        </p:nvSpPr>
        <p:spPr>
          <a:xfrm>
            <a:off x="4789207" y="5166584"/>
            <a:ext cx="1190175"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Packet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Switch</a:t>
            </a:r>
          </a:p>
        </p:txBody>
      </p:sp>
      <p:sp>
        <p:nvSpPr>
          <p:cNvPr id="147" name="TextBox 146"/>
          <p:cNvSpPr txBox="1"/>
          <p:nvPr/>
        </p:nvSpPr>
        <p:spPr>
          <a:xfrm>
            <a:off x="8154956" y="5149843"/>
            <a:ext cx="2133713"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Metro</a:t>
            </a:r>
            <a:r>
              <a:rPr kumimoji="0" lang="en-US" sz="1000" b="0" i="0" u="none" strike="noStrike" kern="0" cap="none" spc="0" normalizeH="0" noProof="0" dirty="0">
                <a:ln>
                  <a:noFill/>
                </a:ln>
                <a:solidFill>
                  <a:schemeClr val="accent3"/>
                </a:solidFill>
                <a:effectLst/>
                <a:uLnTx/>
                <a:uFillTx/>
                <a:latin typeface="Arial"/>
              </a:rPr>
              <a:t> </a:t>
            </a:r>
            <a:r>
              <a:rPr kumimoji="0" lang="en-US" sz="1000" b="0" i="0" u="none" strike="noStrike" kern="0" cap="none" spc="0" normalizeH="0" baseline="0" noProof="0" dirty="0">
                <a:ln>
                  <a:noFill/>
                </a:ln>
                <a:solidFill>
                  <a:schemeClr val="accent3"/>
                </a:solidFill>
                <a:effectLst/>
                <a:uLnTx/>
                <a:uFillTx/>
                <a:latin typeface="Arial"/>
              </a:rPr>
              <a:t>Ethernet</a:t>
            </a:r>
          </a:p>
        </p:txBody>
      </p:sp>
      <p:sp>
        <p:nvSpPr>
          <p:cNvPr id="148" name="TextBox 147"/>
          <p:cNvSpPr txBox="1"/>
          <p:nvPr/>
        </p:nvSpPr>
        <p:spPr>
          <a:xfrm>
            <a:off x="10115399" y="5156285"/>
            <a:ext cx="441147"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NFV</a:t>
            </a:r>
          </a:p>
        </p:txBody>
      </p:sp>
      <p:sp>
        <p:nvSpPr>
          <p:cNvPr id="149" name="TextBox 148"/>
          <p:cNvSpPr txBox="1"/>
          <p:nvPr/>
        </p:nvSpPr>
        <p:spPr>
          <a:xfrm>
            <a:off x="5589416" y="5166656"/>
            <a:ext cx="732741"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Fast Access</a:t>
            </a:r>
          </a:p>
        </p:txBody>
      </p:sp>
      <p:sp>
        <p:nvSpPr>
          <p:cNvPr id="150" name="TextBox 149"/>
          <p:cNvSpPr txBox="1"/>
          <p:nvPr/>
        </p:nvSpPr>
        <p:spPr>
          <a:xfrm>
            <a:off x="7763250" y="5157133"/>
            <a:ext cx="1045122"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Public WIFI</a:t>
            </a:r>
          </a:p>
        </p:txBody>
      </p:sp>
      <p:sp>
        <p:nvSpPr>
          <p:cNvPr id="151" name="TextBox 150"/>
          <p:cNvSpPr txBox="1"/>
          <p:nvPr/>
        </p:nvSpPr>
        <p:spPr>
          <a:xfrm>
            <a:off x="2921378" y="5166543"/>
            <a:ext cx="1022513" cy="246221"/>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AMPS</a:t>
            </a:r>
          </a:p>
        </p:txBody>
      </p:sp>
      <p:cxnSp>
        <p:nvCxnSpPr>
          <p:cNvPr id="152" name="Straight Connector 151"/>
          <p:cNvCxnSpPr/>
          <p:nvPr/>
        </p:nvCxnSpPr>
        <p:spPr>
          <a:xfrm>
            <a:off x="2195041" y="5352715"/>
            <a:ext cx="9783747" cy="0"/>
          </a:xfrm>
          <a:prstGeom prst="line">
            <a:avLst/>
          </a:prstGeom>
          <a:noFill/>
          <a:ln w="6350" cap="flat" cmpd="sng" algn="ctr">
            <a:solidFill>
              <a:srgbClr val="667175">
                <a:lumMod val="60000"/>
                <a:lumOff val="40000"/>
              </a:srgbClr>
            </a:solidFill>
            <a:prstDash val="solid"/>
            <a:miter lim="800000"/>
          </a:ln>
          <a:effectLst/>
        </p:spPr>
      </p:cxnSp>
      <p:grpSp>
        <p:nvGrpSpPr>
          <p:cNvPr id="153" name="Group 152"/>
          <p:cNvGrpSpPr/>
          <p:nvPr/>
        </p:nvGrpSpPr>
        <p:grpSpPr>
          <a:xfrm>
            <a:off x="2162417" y="4657394"/>
            <a:ext cx="9816371" cy="420826"/>
            <a:chOff x="-873992" y="4820234"/>
            <a:chExt cx="9816371" cy="420826"/>
          </a:xfrm>
        </p:grpSpPr>
        <p:sp>
          <p:nvSpPr>
            <p:cNvPr id="154" name="TextBox 153"/>
            <p:cNvSpPr txBox="1"/>
            <p:nvPr/>
          </p:nvSpPr>
          <p:spPr>
            <a:xfrm>
              <a:off x="3859709" y="4820234"/>
              <a:ext cx="1104770" cy="400110"/>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EU Hazardous Class</a:t>
              </a:r>
            </a:p>
          </p:txBody>
        </p:sp>
        <p:grpSp>
          <p:nvGrpSpPr>
            <p:cNvPr id="157" name="Group 156"/>
            <p:cNvGrpSpPr/>
            <p:nvPr/>
          </p:nvGrpSpPr>
          <p:grpSpPr>
            <a:xfrm>
              <a:off x="-873992" y="4822850"/>
              <a:ext cx="9816371" cy="418210"/>
              <a:chOff x="-873992" y="4822850"/>
              <a:chExt cx="9816371" cy="418210"/>
            </a:xfrm>
          </p:grpSpPr>
          <p:sp>
            <p:nvSpPr>
              <p:cNvPr id="159" name="TextBox 158"/>
              <p:cNvSpPr txBox="1"/>
              <p:nvPr/>
            </p:nvSpPr>
            <p:spPr>
              <a:xfrm>
                <a:off x="1865774" y="4838707"/>
                <a:ext cx="1611154"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Telecom Act (1996)</a:t>
                </a:r>
              </a:p>
            </p:txBody>
          </p:sp>
          <p:sp>
            <p:nvSpPr>
              <p:cNvPr id="160" name="TextBox 159"/>
              <p:cNvSpPr txBox="1"/>
              <p:nvPr/>
            </p:nvSpPr>
            <p:spPr>
              <a:xfrm>
                <a:off x="4445824" y="4830317"/>
                <a:ext cx="1622492" cy="400110"/>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NiCode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Established</a:t>
                </a:r>
              </a:p>
            </p:txBody>
          </p:sp>
          <p:sp>
            <p:nvSpPr>
              <p:cNvPr id="161" name="TextBox 160"/>
              <p:cNvSpPr txBox="1"/>
              <p:nvPr/>
            </p:nvSpPr>
            <p:spPr>
              <a:xfrm>
                <a:off x="6561666" y="4822850"/>
                <a:ext cx="943681" cy="246221"/>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GSA 2020</a:t>
                </a:r>
              </a:p>
            </p:txBody>
          </p:sp>
          <p:sp>
            <p:nvSpPr>
              <p:cNvPr id="162" name="TextBox 161"/>
              <p:cNvSpPr txBox="1"/>
              <p:nvPr/>
            </p:nvSpPr>
            <p:spPr>
              <a:xfrm>
                <a:off x="3094007" y="4840950"/>
                <a:ext cx="1122493" cy="400110"/>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MEF Established</a:t>
                </a:r>
              </a:p>
            </p:txBody>
          </p:sp>
          <p:sp>
            <p:nvSpPr>
              <p:cNvPr id="163" name="TextBox 162"/>
              <p:cNvSpPr txBox="1"/>
              <p:nvPr/>
            </p:nvSpPr>
            <p:spPr>
              <a:xfrm>
                <a:off x="-198847" y="4830317"/>
                <a:ext cx="1022513" cy="400110"/>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ATIS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ASOG</a:t>
                </a:r>
              </a:p>
            </p:txBody>
          </p:sp>
          <p:sp>
            <p:nvSpPr>
              <p:cNvPr id="164" name="TextBox 163"/>
              <p:cNvSpPr txBox="1"/>
              <p:nvPr/>
            </p:nvSpPr>
            <p:spPr>
              <a:xfrm>
                <a:off x="5591442" y="4830140"/>
                <a:ext cx="681598" cy="246221"/>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oneM2M</a:t>
                </a:r>
              </a:p>
            </p:txBody>
          </p:sp>
          <p:cxnSp>
            <p:nvCxnSpPr>
              <p:cNvPr id="165" name="Straight Connector 164"/>
              <p:cNvCxnSpPr/>
              <p:nvPr/>
            </p:nvCxnSpPr>
            <p:spPr>
              <a:xfrm>
                <a:off x="-873992" y="5022904"/>
                <a:ext cx="9816371" cy="0"/>
              </a:xfrm>
              <a:prstGeom prst="line">
                <a:avLst/>
              </a:prstGeom>
              <a:noFill/>
              <a:ln w="6350" cap="flat" cmpd="sng" algn="ctr">
                <a:solidFill>
                  <a:srgbClr val="667175">
                    <a:lumMod val="60000"/>
                    <a:lumOff val="40000"/>
                  </a:srgbClr>
                </a:solidFill>
                <a:prstDash val="solid"/>
                <a:miter lim="800000"/>
              </a:ln>
              <a:effectLst/>
            </p:spPr>
          </p:cxnSp>
          <p:sp>
            <p:nvSpPr>
              <p:cNvPr id="166" name="TextBox 165"/>
              <p:cNvSpPr txBox="1"/>
              <p:nvPr/>
            </p:nvSpPr>
            <p:spPr>
              <a:xfrm>
                <a:off x="7299564" y="4829292"/>
                <a:ext cx="886485" cy="246221"/>
              </a:xfrm>
              <a:prstGeom prst="rect">
                <a:avLst/>
              </a:prstGeom>
              <a:noFill/>
              <a:ln>
                <a:noFill/>
              </a:ln>
            </p:spPr>
            <p:txBody>
              <a:bodyPr wrap="square" rtlCol="0">
                <a:spAutoFit/>
              </a:bodyPr>
              <a:lstStyle>
                <a:defPPr>
                  <a:defRPr lang="en-US"/>
                </a:defPPr>
                <a:lvl1pPr algn="ctr">
                  <a:defRPr sz="12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3.5 GHz</a:t>
                </a:r>
              </a:p>
            </p:txBody>
          </p:sp>
        </p:grpSp>
      </p:grpSp>
      <p:sp>
        <p:nvSpPr>
          <p:cNvPr id="186" name="TextBox 185"/>
          <p:cNvSpPr txBox="1"/>
          <p:nvPr/>
        </p:nvSpPr>
        <p:spPr>
          <a:xfrm>
            <a:off x="5717761" y="5647927"/>
            <a:ext cx="732741"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CLEC Explosion</a:t>
            </a:r>
          </a:p>
        </p:txBody>
      </p:sp>
      <p:sp>
        <p:nvSpPr>
          <p:cNvPr id="187" name="TextBox 186"/>
          <p:cNvSpPr txBox="1"/>
          <p:nvPr/>
        </p:nvSpPr>
        <p:spPr>
          <a:xfrm>
            <a:off x="2782073" y="5654685"/>
            <a:ext cx="927112"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Wireless</a:t>
            </a:r>
          </a:p>
        </p:txBody>
      </p:sp>
      <p:sp>
        <p:nvSpPr>
          <p:cNvPr id="188" name="TextBox 187"/>
          <p:cNvSpPr txBox="1"/>
          <p:nvPr/>
        </p:nvSpPr>
        <p:spPr>
          <a:xfrm>
            <a:off x="4009352" y="5647927"/>
            <a:ext cx="1623495"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Bidirectional CATV </a:t>
            </a:r>
          </a:p>
        </p:txBody>
      </p:sp>
      <p:sp>
        <p:nvSpPr>
          <p:cNvPr id="189" name="TextBox 188"/>
          <p:cNvSpPr txBox="1"/>
          <p:nvPr/>
        </p:nvSpPr>
        <p:spPr>
          <a:xfrm>
            <a:off x="6413499" y="5647927"/>
            <a:ext cx="664615"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Utility Fiber</a:t>
            </a:r>
          </a:p>
        </p:txBody>
      </p:sp>
      <p:sp>
        <p:nvSpPr>
          <p:cNvPr id="190" name="TextBox 189"/>
          <p:cNvSpPr txBox="1"/>
          <p:nvPr/>
        </p:nvSpPr>
        <p:spPr>
          <a:xfrm>
            <a:off x="8558610" y="5660981"/>
            <a:ext cx="591381"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LTE</a:t>
            </a:r>
          </a:p>
        </p:txBody>
      </p:sp>
      <p:sp>
        <p:nvSpPr>
          <p:cNvPr id="191" name="TextBox 190"/>
          <p:cNvSpPr txBox="1"/>
          <p:nvPr/>
        </p:nvSpPr>
        <p:spPr>
          <a:xfrm>
            <a:off x="7269247" y="5647927"/>
            <a:ext cx="1208028"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Data Center</a:t>
            </a:r>
          </a:p>
        </p:txBody>
      </p:sp>
      <p:sp>
        <p:nvSpPr>
          <p:cNvPr id="192" name="TextBox 191"/>
          <p:cNvSpPr txBox="1"/>
          <p:nvPr/>
        </p:nvSpPr>
        <p:spPr>
          <a:xfrm>
            <a:off x="9120075" y="5647927"/>
            <a:ext cx="591381"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Cloud </a:t>
            </a:r>
          </a:p>
        </p:txBody>
      </p:sp>
      <p:cxnSp>
        <p:nvCxnSpPr>
          <p:cNvPr id="193" name="Straight Connector 192"/>
          <p:cNvCxnSpPr/>
          <p:nvPr/>
        </p:nvCxnSpPr>
        <p:spPr>
          <a:xfrm>
            <a:off x="2162417" y="5842549"/>
            <a:ext cx="9816371" cy="0"/>
          </a:xfrm>
          <a:prstGeom prst="line">
            <a:avLst/>
          </a:prstGeom>
          <a:noFill/>
          <a:ln w="6350" cap="flat" cmpd="sng" algn="ctr">
            <a:solidFill>
              <a:srgbClr val="667175">
                <a:lumMod val="60000"/>
                <a:lumOff val="40000"/>
              </a:srgbClr>
            </a:solidFill>
            <a:prstDash val="solid"/>
            <a:miter lim="800000"/>
          </a:ln>
          <a:effectLst/>
        </p:spPr>
      </p:cxnSp>
      <p:sp>
        <p:nvSpPr>
          <p:cNvPr id="184" name="TextBox 183"/>
          <p:cNvSpPr txBox="1"/>
          <p:nvPr/>
        </p:nvSpPr>
        <p:spPr>
          <a:xfrm>
            <a:off x="10030478" y="5631398"/>
            <a:ext cx="1023797" cy="24622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accent3"/>
                </a:solidFill>
                <a:effectLst/>
                <a:uLnTx/>
                <a:uFillTx/>
                <a:latin typeface="Arial"/>
              </a:rPr>
              <a:t>Small Cell </a:t>
            </a:r>
          </a:p>
        </p:txBody>
      </p:sp>
      <p:cxnSp>
        <p:nvCxnSpPr>
          <p:cNvPr id="170" name="Straight Connector 169"/>
          <p:cNvCxnSpPr/>
          <p:nvPr/>
        </p:nvCxnSpPr>
        <p:spPr>
          <a:xfrm>
            <a:off x="2135175" y="2652412"/>
            <a:ext cx="9843613" cy="0"/>
          </a:xfrm>
          <a:prstGeom prst="line">
            <a:avLst/>
          </a:prstGeom>
          <a:noFill/>
          <a:ln w="6350" cap="flat" cmpd="sng" algn="ctr">
            <a:solidFill>
              <a:srgbClr val="667175">
                <a:lumMod val="60000"/>
                <a:lumOff val="40000"/>
              </a:srgbClr>
            </a:solidFill>
            <a:prstDash val="solid"/>
            <a:miter lim="800000"/>
          </a:ln>
          <a:effectLst/>
        </p:spPr>
      </p:cxnSp>
      <p:cxnSp>
        <p:nvCxnSpPr>
          <p:cNvPr id="175" name="Straight Connector 174"/>
          <p:cNvCxnSpPr/>
          <p:nvPr/>
        </p:nvCxnSpPr>
        <p:spPr>
          <a:xfrm>
            <a:off x="2112125" y="1611099"/>
            <a:ext cx="9866663" cy="0"/>
          </a:xfrm>
          <a:prstGeom prst="line">
            <a:avLst/>
          </a:prstGeom>
          <a:noFill/>
          <a:ln w="6350" cap="flat" cmpd="sng" algn="ctr">
            <a:solidFill>
              <a:srgbClr val="667175">
                <a:lumMod val="60000"/>
                <a:lumOff val="40000"/>
              </a:srgbClr>
            </a:solidFill>
            <a:prstDash val="solid"/>
            <a:miter lim="800000"/>
          </a:ln>
          <a:effectLst/>
        </p:spPr>
      </p:cxnSp>
      <p:cxnSp>
        <p:nvCxnSpPr>
          <p:cNvPr id="176" name="Straight Connector 175"/>
          <p:cNvCxnSpPr/>
          <p:nvPr/>
        </p:nvCxnSpPr>
        <p:spPr>
          <a:xfrm>
            <a:off x="2088962" y="2141769"/>
            <a:ext cx="9889826" cy="0"/>
          </a:xfrm>
          <a:prstGeom prst="line">
            <a:avLst/>
          </a:prstGeom>
          <a:noFill/>
          <a:ln w="6350" cap="flat" cmpd="sng" algn="ctr">
            <a:solidFill>
              <a:srgbClr val="667175">
                <a:lumMod val="60000"/>
                <a:lumOff val="40000"/>
              </a:srgbClr>
            </a:solidFill>
            <a:prstDash val="solid"/>
            <a:miter lim="800000"/>
          </a:ln>
          <a:effectLst/>
        </p:spPr>
      </p:cxnSp>
      <p:cxnSp>
        <p:nvCxnSpPr>
          <p:cNvPr id="181" name="Straight Connector 180"/>
          <p:cNvCxnSpPr/>
          <p:nvPr/>
        </p:nvCxnSpPr>
        <p:spPr>
          <a:xfrm>
            <a:off x="1958492" y="3263738"/>
            <a:ext cx="9886072" cy="0"/>
          </a:xfrm>
          <a:prstGeom prst="line">
            <a:avLst/>
          </a:prstGeom>
          <a:noFill/>
          <a:ln w="6350" cap="flat" cmpd="sng" algn="ctr">
            <a:solidFill>
              <a:srgbClr val="667175">
                <a:lumMod val="60000"/>
                <a:lumOff val="40000"/>
              </a:srgbClr>
            </a:solidFill>
            <a:prstDash val="solid"/>
            <a:miter lim="800000"/>
          </a:ln>
          <a:effectLst/>
        </p:spPr>
      </p:cxnSp>
      <p:grpSp>
        <p:nvGrpSpPr>
          <p:cNvPr id="26" name="Group 25"/>
          <p:cNvGrpSpPr/>
          <p:nvPr/>
        </p:nvGrpSpPr>
        <p:grpSpPr>
          <a:xfrm>
            <a:off x="2035022" y="1308307"/>
            <a:ext cx="1707869" cy="390041"/>
            <a:chOff x="2607400" y="1316005"/>
            <a:chExt cx="1707869" cy="390041"/>
          </a:xfrm>
        </p:grpSpPr>
        <p:sp>
          <p:nvSpPr>
            <p:cNvPr id="195" name="Rectangle 194"/>
            <p:cNvSpPr/>
            <p:nvPr/>
          </p:nvSpPr>
          <p:spPr>
            <a:xfrm>
              <a:off x="2607400" y="1316005"/>
              <a:ext cx="1707869" cy="2308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accent3">
                      <a:lumMod val="50000"/>
                    </a:schemeClr>
                  </a:solidFill>
                  <a:effectLst/>
                  <a:uLnTx/>
                  <a:uFillTx/>
                  <a:latin typeface="Arial"/>
                </a:rPr>
                <a:t>NA GIS Data Inclusion</a:t>
              </a:r>
            </a:p>
          </p:txBody>
        </p:sp>
        <p:sp>
          <p:nvSpPr>
            <p:cNvPr id="200" name="Oval 199"/>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8" name="Group 27"/>
          <p:cNvGrpSpPr/>
          <p:nvPr/>
        </p:nvGrpSpPr>
        <p:grpSpPr>
          <a:xfrm>
            <a:off x="2510491" y="1795297"/>
            <a:ext cx="1444168" cy="932105"/>
            <a:chOff x="2995973" y="1803124"/>
            <a:chExt cx="1444168" cy="932105"/>
          </a:xfrm>
        </p:grpSpPr>
        <p:sp>
          <p:nvSpPr>
            <p:cNvPr id="211" name="Rectangle 210"/>
            <p:cNvSpPr/>
            <p:nvPr/>
          </p:nvSpPr>
          <p:spPr>
            <a:xfrm>
              <a:off x="2995973" y="1803124"/>
              <a:ext cx="1444168" cy="325124"/>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ea typeface="+mn-ea"/>
                  <a:cs typeface="+mn-cs"/>
                </a:rPr>
                <a:t>Carrier Interconnection</a:t>
              </a:r>
            </a:p>
          </p:txBody>
        </p:sp>
        <p:sp>
          <p:nvSpPr>
            <p:cNvPr id="213" name="Oval 212"/>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20" name="Oval 219"/>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21" name="Straight Connector 220"/>
            <p:cNvCxnSpPr>
              <a:stCxn id="220" idx="4"/>
              <a:endCxn id="213" idx="0"/>
            </p:cNvCxnSpPr>
            <p:nvPr/>
          </p:nvCxnSpPr>
          <p:spPr>
            <a:xfrm>
              <a:off x="3688599" y="2232618"/>
              <a:ext cx="0" cy="331449"/>
            </a:xfrm>
            <a:prstGeom prst="line">
              <a:avLst/>
            </a:prstGeom>
            <a:noFill/>
            <a:ln w="6350" cap="flat" cmpd="sng" algn="ctr">
              <a:solidFill>
                <a:schemeClr val="tx1">
                  <a:lumMod val="50000"/>
                </a:schemeClr>
              </a:solidFill>
              <a:prstDash val="solid"/>
              <a:miter lim="800000"/>
            </a:ln>
            <a:effectLst/>
          </p:spPr>
        </p:cxnSp>
      </p:grpSp>
      <p:grpSp>
        <p:nvGrpSpPr>
          <p:cNvPr id="31" name="Group 30"/>
          <p:cNvGrpSpPr/>
          <p:nvPr/>
        </p:nvGrpSpPr>
        <p:grpSpPr>
          <a:xfrm>
            <a:off x="3187156" y="3189755"/>
            <a:ext cx="2084713" cy="409010"/>
            <a:chOff x="3618098" y="3180614"/>
            <a:chExt cx="2084713" cy="409010"/>
          </a:xfrm>
        </p:grpSpPr>
        <p:sp>
          <p:nvSpPr>
            <p:cNvPr id="231" name="Rectangle 230"/>
            <p:cNvSpPr/>
            <p:nvPr/>
          </p:nvSpPr>
          <p:spPr>
            <a:xfrm>
              <a:off x="3618098" y="3374180"/>
              <a:ext cx="2084713" cy="21544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rPr>
                <a:t>Product Change Classification</a:t>
              </a:r>
            </a:p>
          </p:txBody>
        </p:sp>
        <p:sp>
          <p:nvSpPr>
            <p:cNvPr id="233" name="Oval 232"/>
            <p:cNvSpPr/>
            <p:nvPr/>
          </p:nvSpPr>
          <p:spPr>
            <a:xfrm>
              <a:off x="4574874" y="318061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0" name="Group 29"/>
          <p:cNvGrpSpPr/>
          <p:nvPr/>
        </p:nvGrpSpPr>
        <p:grpSpPr>
          <a:xfrm>
            <a:off x="4119029" y="2967495"/>
            <a:ext cx="1404142" cy="382561"/>
            <a:chOff x="4641226" y="2976579"/>
            <a:chExt cx="1404142" cy="382561"/>
          </a:xfrm>
        </p:grpSpPr>
        <p:sp>
          <p:nvSpPr>
            <p:cNvPr id="227" name="Rectangle 226"/>
            <p:cNvSpPr/>
            <p:nvPr/>
          </p:nvSpPr>
          <p:spPr>
            <a:xfrm>
              <a:off x="4641226" y="2976579"/>
              <a:ext cx="1404142" cy="21544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rPr>
                <a:t>Downloadable Software</a:t>
              </a:r>
            </a:p>
          </p:txBody>
        </p:sp>
        <p:sp>
          <p:nvSpPr>
            <p:cNvPr id="234" name="Oval 233"/>
            <p:cNvSpPr/>
            <p:nvPr/>
          </p:nvSpPr>
          <p:spPr>
            <a:xfrm>
              <a:off x="5239750" y="3187978"/>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9" name="Group 28"/>
          <p:cNvGrpSpPr/>
          <p:nvPr/>
        </p:nvGrpSpPr>
        <p:grpSpPr>
          <a:xfrm>
            <a:off x="3578969" y="2075900"/>
            <a:ext cx="663529" cy="866505"/>
            <a:chOff x="4110139" y="2085271"/>
            <a:chExt cx="663529" cy="866505"/>
          </a:xfrm>
        </p:grpSpPr>
        <p:sp>
          <p:nvSpPr>
            <p:cNvPr id="207" name="Rectangle 206"/>
            <p:cNvSpPr/>
            <p:nvPr/>
          </p:nvSpPr>
          <p:spPr>
            <a:xfrm>
              <a:off x="4110139" y="2736332"/>
              <a:ext cx="663529"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rPr>
                <a:t>SONET</a:t>
              </a:r>
            </a:p>
          </p:txBody>
        </p:sp>
        <p:sp>
          <p:nvSpPr>
            <p:cNvPr id="208" name="Oval 207"/>
            <p:cNvSpPr/>
            <p:nvPr/>
          </p:nvSpPr>
          <p:spPr>
            <a:xfrm>
              <a:off x="4314373" y="2085271"/>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58" name="Oval 257"/>
            <p:cNvSpPr/>
            <p:nvPr/>
          </p:nvSpPr>
          <p:spPr>
            <a:xfrm>
              <a:off x="4314373" y="2578540"/>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60" name="Straight Connector 259"/>
            <p:cNvCxnSpPr/>
            <p:nvPr/>
          </p:nvCxnSpPr>
          <p:spPr>
            <a:xfrm>
              <a:off x="4391245" y="2256433"/>
              <a:ext cx="0" cy="322107"/>
            </a:xfrm>
            <a:prstGeom prst="line">
              <a:avLst/>
            </a:prstGeom>
            <a:noFill/>
            <a:ln w="6350" cap="flat" cmpd="sng" algn="ctr">
              <a:solidFill>
                <a:srgbClr val="5A6590"/>
              </a:solidFill>
              <a:prstDash val="solid"/>
              <a:miter lim="800000"/>
            </a:ln>
            <a:effectLst/>
          </p:spPr>
        </p:cxnSp>
      </p:grpSp>
      <p:sp>
        <p:nvSpPr>
          <p:cNvPr id="5" name="Title 4"/>
          <p:cNvSpPr>
            <a:spLocks noGrp="1"/>
          </p:cNvSpPr>
          <p:nvPr>
            <p:ph type="title"/>
          </p:nvPr>
        </p:nvSpPr>
        <p:spPr>
          <a:xfrm>
            <a:off x="389563" y="386280"/>
            <a:ext cx="10515600" cy="443198"/>
          </a:xfrm>
        </p:spPr>
        <p:txBody>
          <a:bodyPr/>
          <a:lstStyle/>
          <a:p>
            <a:r>
              <a:rPr lang="en-US" dirty="0"/>
              <a:t>industry standard: evolution of Common Language</a:t>
            </a:r>
          </a:p>
        </p:txBody>
      </p:sp>
      <p:grpSp>
        <p:nvGrpSpPr>
          <p:cNvPr id="6" name="Group 5"/>
          <p:cNvGrpSpPr/>
          <p:nvPr/>
        </p:nvGrpSpPr>
        <p:grpSpPr>
          <a:xfrm>
            <a:off x="321547" y="925929"/>
            <a:ext cx="1828800" cy="383165"/>
            <a:chOff x="366765" y="1160182"/>
            <a:chExt cx="1828800" cy="383165"/>
          </a:xfrm>
        </p:grpSpPr>
        <p:sp>
          <p:nvSpPr>
            <p:cNvPr id="123" name="Rounded Rectangle 122"/>
            <p:cNvSpPr/>
            <p:nvPr/>
          </p:nvSpPr>
          <p:spPr>
            <a:xfrm>
              <a:off x="366765" y="1160182"/>
              <a:ext cx="1828800" cy="383165"/>
            </a:xfrm>
            <a:prstGeom prst="roundRect">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400" i="0" u="none" baseline="0" dirty="0">
                  <a:solidFill>
                    <a:srgbClr val="FFFFFF"/>
                  </a:solidFill>
                  <a:latin typeface="Arial" panose="020B0604020202020204" pitchFamily="34" charset="0"/>
                  <a:cs typeface="Arial" panose="020B0604020202020204" pitchFamily="34" charset="0"/>
                </a:rPr>
                <a:t>code extensions</a:t>
              </a:r>
            </a:p>
          </p:txBody>
        </p:sp>
        <p:sp>
          <p:nvSpPr>
            <p:cNvPr id="4" name="Rounded Rectangle 3"/>
            <p:cNvSpPr/>
            <p:nvPr/>
          </p:nvSpPr>
          <p:spPr>
            <a:xfrm>
              <a:off x="411459" y="1200778"/>
              <a:ext cx="1743912" cy="31118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400" i="0" u="none" baseline="0" dirty="0">
                  <a:solidFill>
                    <a:srgbClr val="FFFFFF"/>
                  </a:solidFill>
                  <a:latin typeface="Arial" panose="020B0604020202020204" pitchFamily="34" charset="0"/>
                  <a:cs typeface="Arial" panose="020B0604020202020204" pitchFamily="34" charset="0"/>
                </a:rPr>
                <a:t>code extensions</a:t>
              </a:r>
            </a:p>
          </p:txBody>
        </p:sp>
      </p:grpSp>
      <p:grpSp>
        <p:nvGrpSpPr>
          <p:cNvPr id="11" name="Group 10"/>
          <p:cNvGrpSpPr/>
          <p:nvPr/>
        </p:nvGrpSpPr>
        <p:grpSpPr>
          <a:xfrm>
            <a:off x="377849" y="1499710"/>
            <a:ext cx="1828800" cy="412120"/>
            <a:chOff x="628722" y="1722604"/>
            <a:chExt cx="1828800" cy="412120"/>
          </a:xfrm>
        </p:grpSpPr>
        <p:sp>
          <p:nvSpPr>
            <p:cNvPr id="8" name="TextBox 7"/>
            <p:cNvSpPr txBox="1"/>
            <p:nvPr/>
          </p:nvSpPr>
          <p:spPr>
            <a:xfrm>
              <a:off x="1418046" y="1888503"/>
              <a:ext cx="665567"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667175"/>
                  </a:solidFill>
                  <a:latin typeface="Arial" panose="020B0604020202020204" pitchFamily="34" charset="0"/>
                  <a:cs typeface="Arial" panose="020B0604020202020204" pitchFamily="34" charset="0"/>
                </a:rPr>
                <a:t>Location</a:t>
              </a:r>
            </a:p>
          </p:txBody>
        </p:sp>
        <p:sp>
          <p:nvSpPr>
            <p:cNvPr id="7" name="Rounded Rectangle 6"/>
            <p:cNvSpPr/>
            <p:nvPr/>
          </p:nvSpPr>
          <p:spPr>
            <a:xfrm>
              <a:off x="628722" y="1722604"/>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000" b="0" i="0" u="none" baseline="0" dirty="0">
                  <a:solidFill>
                    <a:srgbClr val="FFFFFF"/>
                  </a:solidFill>
                  <a:latin typeface="Arial" panose="020B0604020202020204" pitchFamily="34" charset="0"/>
                  <a:cs typeface="Arial" panose="020B0604020202020204" pitchFamily="34" charset="0"/>
                </a:rPr>
                <a:t>CLLI</a:t>
              </a:r>
            </a:p>
          </p:txBody>
        </p:sp>
      </p:grpSp>
      <p:grpSp>
        <p:nvGrpSpPr>
          <p:cNvPr id="12" name="Group 11"/>
          <p:cNvGrpSpPr/>
          <p:nvPr/>
        </p:nvGrpSpPr>
        <p:grpSpPr>
          <a:xfrm>
            <a:off x="377849" y="2040513"/>
            <a:ext cx="1828800" cy="421733"/>
            <a:chOff x="619349" y="2314829"/>
            <a:chExt cx="1828800" cy="421733"/>
          </a:xfrm>
        </p:grpSpPr>
        <p:sp>
          <p:nvSpPr>
            <p:cNvPr id="131" name="TextBox 130"/>
            <p:cNvSpPr txBox="1"/>
            <p:nvPr/>
          </p:nvSpPr>
          <p:spPr>
            <a:xfrm>
              <a:off x="1410172" y="2490341"/>
              <a:ext cx="829073"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667175"/>
                  </a:solidFill>
                  <a:latin typeface="Arial" panose="020B0604020202020204" pitchFamily="34" charset="0"/>
                  <a:cs typeface="Arial" panose="020B0604020202020204" pitchFamily="34" charset="0"/>
                </a:rPr>
                <a:t>Connection</a:t>
              </a:r>
            </a:p>
          </p:txBody>
        </p:sp>
        <p:sp>
          <p:nvSpPr>
            <p:cNvPr id="127" name="Rounded Rectangle 126"/>
            <p:cNvSpPr/>
            <p:nvPr/>
          </p:nvSpPr>
          <p:spPr>
            <a:xfrm>
              <a:off x="619349" y="2314829"/>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solidFill>
                    <a:srgbClr val="FFFFFF"/>
                  </a:solidFill>
                  <a:latin typeface="Arial" panose="020B0604020202020204" pitchFamily="34" charset="0"/>
                  <a:cs typeface="Arial" panose="020B0604020202020204" pitchFamily="34" charset="0"/>
                </a:rPr>
                <a:t>CLCI / CLFI </a:t>
              </a:r>
              <a:endParaRPr lang="en-US" sz="1000" b="0" i="0" u="none" baseline="0" dirty="0">
                <a:solidFill>
                  <a:srgbClr val="FFFFFF"/>
                </a:solidFill>
                <a:latin typeface="Arial" panose="020B0604020202020204" pitchFamily="34" charset="0"/>
                <a:cs typeface="Arial" panose="020B0604020202020204" pitchFamily="34" charset="0"/>
              </a:endParaRPr>
            </a:p>
          </p:txBody>
        </p:sp>
      </p:grpSp>
      <p:grpSp>
        <p:nvGrpSpPr>
          <p:cNvPr id="14" name="Group 13"/>
          <p:cNvGrpSpPr/>
          <p:nvPr/>
        </p:nvGrpSpPr>
        <p:grpSpPr>
          <a:xfrm>
            <a:off x="377849" y="2572344"/>
            <a:ext cx="2804850" cy="565324"/>
            <a:chOff x="413656" y="2900217"/>
            <a:chExt cx="2804850" cy="565324"/>
          </a:xfrm>
        </p:grpSpPr>
        <p:sp>
          <p:nvSpPr>
            <p:cNvPr id="128" name="Rounded Rectangle 127"/>
            <p:cNvSpPr/>
            <p:nvPr/>
          </p:nvSpPr>
          <p:spPr>
            <a:xfrm>
              <a:off x="413656" y="2900217"/>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solidFill>
                    <a:srgbClr val="FFFFFF"/>
                  </a:solidFill>
                  <a:latin typeface="Arial" panose="020B0604020202020204" pitchFamily="34" charset="0"/>
                  <a:cs typeface="Arial" panose="020B0604020202020204" pitchFamily="34" charset="0"/>
                </a:rPr>
                <a:t>NC / NCI </a:t>
              </a:r>
              <a:endParaRPr lang="en-US" sz="1000" b="0" i="0" u="none" baseline="0" dirty="0">
                <a:solidFill>
                  <a:srgbClr val="FFFFFF"/>
                </a:solidFill>
                <a:latin typeface="Arial" panose="020B0604020202020204" pitchFamily="34" charset="0"/>
                <a:cs typeface="Arial" panose="020B0604020202020204" pitchFamily="34" charset="0"/>
              </a:endParaRPr>
            </a:p>
          </p:txBody>
        </p:sp>
        <p:sp>
          <p:nvSpPr>
            <p:cNvPr id="167" name="TextBox 166"/>
            <p:cNvSpPr txBox="1"/>
            <p:nvPr/>
          </p:nvSpPr>
          <p:spPr>
            <a:xfrm>
              <a:off x="1212026" y="3096209"/>
              <a:ext cx="2006480" cy="369332"/>
            </a:xfrm>
            <a:prstGeom prst="rect">
              <a:avLst/>
            </a:prstGeom>
            <a:noFill/>
          </p:spPr>
          <p:txBody>
            <a:bodyPr vert="horz" wrap="square" rtlCol="0">
              <a:spAutoFit/>
            </a:bodyPr>
            <a:lstStyle/>
            <a:p>
              <a:r>
                <a:rPr lang="en-US" sz="900" dirty="0">
                  <a:solidFill>
                    <a:srgbClr val="667175"/>
                  </a:solidFill>
                  <a:latin typeface="Arial" panose="020B0604020202020204" pitchFamily="34" charset="0"/>
                  <a:cs typeface="Arial" panose="020B0604020202020204" pitchFamily="34" charset="0"/>
                </a:rPr>
                <a:t>Network Channel / Network Channel Interface</a:t>
              </a:r>
            </a:p>
          </p:txBody>
        </p:sp>
      </p:grpSp>
      <p:grpSp>
        <p:nvGrpSpPr>
          <p:cNvPr id="13" name="Group 12"/>
          <p:cNvGrpSpPr/>
          <p:nvPr/>
        </p:nvGrpSpPr>
        <p:grpSpPr>
          <a:xfrm>
            <a:off x="366241" y="3159774"/>
            <a:ext cx="1828800" cy="419784"/>
            <a:chOff x="577177" y="3487407"/>
            <a:chExt cx="1828800" cy="419784"/>
          </a:xfrm>
        </p:grpSpPr>
        <p:sp>
          <p:nvSpPr>
            <p:cNvPr id="129" name="Rounded Rectangle 128"/>
            <p:cNvSpPr/>
            <p:nvPr/>
          </p:nvSpPr>
          <p:spPr>
            <a:xfrm>
              <a:off x="577177" y="3487407"/>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solidFill>
                    <a:srgbClr val="FFFFFF"/>
                  </a:solidFill>
                  <a:latin typeface="Arial" panose="020B0604020202020204" pitchFamily="34" charset="0"/>
                  <a:cs typeface="Arial" panose="020B0604020202020204" pitchFamily="34" charset="0"/>
                </a:rPr>
                <a:t>CLEI</a:t>
              </a:r>
              <a:endParaRPr lang="en-US" sz="1000" b="0" i="0" u="none" baseline="0" dirty="0">
                <a:solidFill>
                  <a:srgbClr val="FFFFFF"/>
                </a:solidFill>
                <a:latin typeface="Arial" panose="020B0604020202020204" pitchFamily="34" charset="0"/>
                <a:cs typeface="Arial" panose="020B0604020202020204" pitchFamily="34" charset="0"/>
              </a:endParaRPr>
            </a:p>
          </p:txBody>
        </p:sp>
        <p:sp>
          <p:nvSpPr>
            <p:cNvPr id="169" name="TextBox 168"/>
            <p:cNvSpPr txBox="1"/>
            <p:nvPr/>
          </p:nvSpPr>
          <p:spPr>
            <a:xfrm>
              <a:off x="1363699" y="3660970"/>
              <a:ext cx="793807" cy="24622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000" b="0" i="0" u="none" baseline="0" dirty="0">
                  <a:solidFill>
                    <a:srgbClr val="667175"/>
                  </a:solidFill>
                  <a:latin typeface="Arial" panose="020B0604020202020204" pitchFamily="34" charset="0"/>
                  <a:cs typeface="Arial" panose="020B0604020202020204" pitchFamily="34" charset="0"/>
                </a:rPr>
                <a:t>Equipment</a:t>
              </a:r>
            </a:p>
          </p:txBody>
        </p:sp>
      </p:grpSp>
      <p:sp>
        <p:nvSpPr>
          <p:cNvPr id="15" name="Rounded Rectangle 14"/>
          <p:cNvSpPr/>
          <p:nvPr/>
        </p:nvSpPr>
        <p:spPr>
          <a:xfrm>
            <a:off x="1531278" y="3818934"/>
            <a:ext cx="10471346" cy="277283"/>
          </a:xfrm>
          <a:prstGeom prst="roundRect">
            <a:avLst>
              <a:gd name="adj" fmla="val 50000"/>
            </a:avLst>
          </a:prstGeom>
          <a:solidFill>
            <a:schemeClr val="tx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19" name="Rounded Rectangle 218"/>
          <p:cNvSpPr/>
          <p:nvPr/>
        </p:nvSpPr>
        <p:spPr>
          <a:xfrm>
            <a:off x="406203" y="4753819"/>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solidFill>
                  <a:srgbClr val="FFFFFF"/>
                </a:solidFill>
                <a:latin typeface="Arial" panose="020B0604020202020204" pitchFamily="34" charset="0"/>
                <a:cs typeface="Arial" panose="020B0604020202020204" pitchFamily="34" charset="0"/>
              </a:rPr>
              <a:t>Regulation &amp; Standards</a:t>
            </a:r>
          </a:p>
        </p:txBody>
      </p:sp>
      <p:sp>
        <p:nvSpPr>
          <p:cNvPr id="228" name="Rounded Rectangle 227"/>
          <p:cNvSpPr/>
          <p:nvPr/>
        </p:nvSpPr>
        <p:spPr>
          <a:xfrm>
            <a:off x="413851" y="5246470"/>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solidFill>
                  <a:srgbClr val="FFFFFF"/>
                </a:solidFill>
                <a:latin typeface="Arial" panose="020B0604020202020204" pitchFamily="34" charset="0"/>
                <a:cs typeface="Arial" panose="020B0604020202020204" pitchFamily="34" charset="0"/>
              </a:rPr>
              <a:t>Technology</a:t>
            </a:r>
          </a:p>
        </p:txBody>
      </p:sp>
      <p:sp>
        <p:nvSpPr>
          <p:cNvPr id="229" name="Rounded Rectangle 228"/>
          <p:cNvSpPr/>
          <p:nvPr/>
        </p:nvSpPr>
        <p:spPr>
          <a:xfrm>
            <a:off x="377849" y="5739121"/>
            <a:ext cx="1828800" cy="212491"/>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solidFill>
                  <a:srgbClr val="FFFFFF"/>
                </a:solidFill>
                <a:latin typeface="Arial" panose="020B0604020202020204" pitchFamily="34" charset="0"/>
                <a:cs typeface="Arial" panose="020B0604020202020204" pitchFamily="34" charset="0"/>
              </a:rPr>
              <a:t>Operator Services</a:t>
            </a:r>
          </a:p>
        </p:txBody>
      </p:sp>
      <p:sp>
        <p:nvSpPr>
          <p:cNvPr id="21" name="TextBox 20"/>
          <p:cNvSpPr txBox="1"/>
          <p:nvPr/>
        </p:nvSpPr>
        <p:spPr>
          <a:xfrm>
            <a:off x="2972741" y="3791891"/>
            <a:ext cx="582211" cy="30777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400" b="1" i="0" u="none" baseline="0" dirty="0">
                <a:solidFill>
                  <a:schemeClr val="bg1"/>
                </a:solidFill>
                <a:latin typeface="Arial" panose="020B0604020202020204" pitchFamily="34" charset="0"/>
                <a:cs typeface="Arial" panose="020B0604020202020204" pitchFamily="34" charset="0"/>
              </a:rPr>
              <a:t>1980</a:t>
            </a:r>
          </a:p>
        </p:txBody>
      </p:sp>
      <p:sp>
        <p:nvSpPr>
          <p:cNvPr id="237" name="TextBox 236"/>
          <p:cNvSpPr txBox="1"/>
          <p:nvPr/>
        </p:nvSpPr>
        <p:spPr>
          <a:xfrm>
            <a:off x="4705298" y="3800273"/>
            <a:ext cx="582211" cy="30777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400" b="1" i="0" u="none" baseline="0" dirty="0">
                <a:solidFill>
                  <a:schemeClr val="bg1"/>
                </a:solidFill>
                <a:latin typeface="Arial" panose="020B0604020202020204" pitchFamily="34" charset="0"/>
                <a:cs typeface="Arial" panose="020B0604020202020204" pitchFamily="34" charset="0"/>
              </a:rPr>
              <a:t>1990</a:t>
            </a:r>
          </a:p>
        </p:txBody>
      </p:sp>
      <p:sp>
        <p:nvSpPr>
          <p:cNvPr id="247" name="TextBox 246"/>
          <p:cNvSpPr txBox="1"/>
          <p:nvPr/>
        </p:nvSpPr>
        <p:spPr>
          <a:xfrm>
            <a:off x="6684325" y="3800272"/>
            <a:ext cx="582211" cy="30777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400" b="1" i="0" u="none" baseline="0" dirty="0">
                <a:solidFill>
                  <a:schemeClr val="bg1"/>
                </a:solidFill>
                <a:latin typeface="Arial" panose="020B0604020202020204" pitchFamily="34" charset="0"/>
                <a:cs typeface="Arial" panose="020B0604020202020204" pitchFamily="34" charset="0"/>
              </a:rPr>
              <a:t>2000</a:t>
            </a:r>
          </a:p>
        </p:txBody>
      </p:sp>
      <p:sp>
        <p:nvSpPr>
          <p:cNvPr id="251" name="TextBox 250"/>
          <p:cNvSpPr txBox="1"/>
          <p:nvPr/>
        </p:nvSpPr>
        <p:spPr>
          <a:xfrm>
            <a:off x="8756645" y="3800271"/>
            <a:ext cx="582211" cy="30777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400" b="1" i="0" u="none" baseline="0" dirty="0">
                <a:solidFill>
                  <a:schemeClr val="bg1"/>
                </a:solidFill>
                <a:latin typeface="Arial" panose="020B0604020202020204" pitchFamily="34" charset="0"/>
                <a:cs typeface="Arial" panose="020B0604020202020204" pitchFamily="34" charset="0"/>
              </a:rPr>
              <a:t>2010</a:t>
            </a:r>
          </a:p>
        </p:txBody>
      </p:sp>
      <p:sp>
        <p:nvSpPr>
          <p:cNvPr id="259" name="TextBox 258"/>
          <p:cNvSpPr txBox="1"/>
          <p:nvPr/>
        </p:nvSpPr>
        <p:spPr>
          <a:xfrm>
            <a:off x="10763170" y="3791891"/>
            <a:ext cx="582211" cy="30777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1400" b="1" i="0" u="none" baseline="0" dirty="0">
                <a:solidFill>
                  <a:schemeClr val="bg1"/>
                </a:solidFill>
                <a:latin typeface="Arial" panose="020B0604020202020204" pitchFamily="34" charset="0"/>
                <a:cs typeface="Arial" panose="020B0604020202020204" pitchFamily="34" charset="0"/>
              </a:rPr>
              <a:t>2021</a:t>
            </a:r>
          </a:p>
        </p:txBody>
      </p:sp>
      <p:grpSp>
        <p:nvGrpSpPr>
          <p:cNvPr id="264" name="Group 263"/>
          <p:cNvGrpSpPr/>
          <p:nvPr/>
        </p:nvGrpSpPr>
        <p:grpSpPr>
          <a:xfrm>
            <a:off x="4158322" y="1812664"/>
            <a:ext cx="1444168" cy="932105"/>
            <a:chOff x="2961137" y="1803124"/>
            <a:chExt cx="1444168" cy="932105"/>
          </a:xfrm>
        </p:grpSpPr>
        <p:sp>
          <p:nvSpPr>
            <p:cNvPr id="265" name="Rectangle 264"/>
            <p:cNvSpPr/>
            <p:nvPr/>
          </p:nvSpPr>
          <p:spPr>
            <a:xfrm>
              <a:off x="2961137" y="1803124"/>
              <a:ext cx="1444168" cy="325124"/>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ea typeface="+mn-ea"/>
                  <a:cs typeface="+mn-cs"/>
                </a:rPr>
                <a:t>xDSL</a:t>
              </a:r>
            </a:p>
          </p:txBody>
        </p:sp>
        <p:sp>
          <p:nvSpPr>
            <p:cNvPr id="266" name="Oval 265"/>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67" name="Oval 266"/>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68" name="Straight Connector 267"/>
            <p:cNvCxnSpPr>
              <a:stCxn id="267" idx="4"/>
              <a:endCxn id="266" idx="0"/>
            </p:cNvCxnSpPr>
            <p:nvPr/>
          </p:nvCxnSpPr>
          <p:spPr>
            <a:xfrm>
              <a:off x="3688599" y="2232618"/>
              <a:ext cx="0" cy="331449"/>
            </a:xfrm>
            <a:prstGeom prst="line">
              <a:avLst/>
            </a:prstGeom>
            <a:noFill/>
            <a:ln w="6350" cap="flat" cmpd="sng" algn="ctr">
              <a:solidFill>
                <a:schemeClr val="tx1">
                  <a:lumMod val="50000"/>
                </a:schemeClr>
              </a:solidFill>
              <a:prstDash val="solid"/>
              <a:miter lim="800000"/>
            </a:ln>
            <a:effectLst/>
          </p:spPr>
        </p:cxnSp>
      </p:grpSp>
      <p:grpSp>
        <p:nvGrpSpPr>
          <p:cNvPr id="269" name="Group 268"/>
          <p:cNvGrpSpPr/>
          <p:nvPr/>
        </p:nvGrpSpPr>
        <p:grpSpPr>
          <a:xfrm>
            <a:off x="4520079" y="2077250"/>
            <a:ext cx="1444168" cy="929786"/>
            <a:chOff x="2944379" y="2061456"/>
            <a:chExt cx="1444168" cy="929786"/>
          </a:xfrm>
        </p:grpSpPr>
        <p:sp>
          <p:nvSpPr>
            <p:cNvPr id="270" name="Rectangle 269"/>
            <p:cNvSpPr/>
            <p:nvPr/>
          </p:nvSpPr>
          <p:spPr>
            <a:xfrm>
              <a:off x="2944379" y="2666118"/>
              <a:ext cx="1444168" cy="325124"/>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ea typeface="+mn-ea"/>
                  <a:cs typeface="+mn-cs"/>
                </a:rPr>
                <a:t>Local</a:t>
              </a:r>
              <a:r>
                <a:rPr kumimoji="0" lang="en-US" sz="800" b="0" i="0" u="none" strike="noStrike" kern="0" cap="none" spc="0" normalizeH="0" noProof="0" dirty="0">
                  <a:ln>
                    <a:noFill/>
                  </a:ln>
                  <a:solidFill>
                    <a:schemeClr val="accent3">
                      <a:lumMod val="50000"/>
                    </a:schemeClr>
                  </a:solidFill>
                  <a:effectLst/>
                  <a:uLnTx/>
                  <a:uFillTx/>
                  <a:latin typeface="Arial"/>
                  <a:ea typeface="+mn-ea"/>
                  <a:cs typeface="+mn-cs"/>
                </a:rPr>
                <a:t> Service</a:t>
              </a:r>
              <a:endParaRPr kumimoji="0" lang="en-US" sz="800" b="0" i="0" u="none" strike="noStrike" kern="0" cap="none" spc="0" normalizeH="0" baseline="0" noProof="0" dirty="0">
                <a:ln>
                  <a:noFill/>
                </a:ln>
                <a:solidFill>
                  <a:schemeClr val="accent3">
                    <a:lumMod val="50000"/>
                  </a:schemeClr>
                </a:solidFill>
                <a:effectLst/>
                <a:uLnTx/>
                <a:uFillTx/>
                <a:latin typeface="Arial"/>
                <a:ea typeface="+mn-ea"/>
                <a:cs typeface="+mn-cs"/>
              </a:endParaRPr>
            </a:p>
          </p:txBody>
        </p:sp>
        <p:sp>
          <p:nvSpPr>
            <p:cNvPr id="271" name="Oval 270"/>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72" name="Oval 271"/>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73" name="Straight Connector 272"/>
            <p:cNvCxnSpPr>
              <a:stCxn id="272" idx="4"/>
              <a:endCxn id="271" idx="0"/>
            </p:cNvCxnSpPr>
            <p:nvPr/>
          </p:nvCxnSpPr>
          <p:spPr>
            <a:xfrm>
              <a:off x="3688599" y="2232618"/>
              <a:ext cx="0" cy="331449"/>
            </a:xfrm>
            <a:prstGeom prst="line">
              <a:avLst/>
            </a:prstGeom>
            <a:noFill/>
            <a:ln w="6350" cap="flat" cmpd="sng" algn="ctr">
              <a:solidFill>
                <a:schemeClr val="tx1">
                  <a:lumMod val="50000"/>
                </a:schemeClr>
              </a:solidFill>
              <a:prstDash val="solid"/>
              <a:miter lim="800000"/>
            </a:ln>
            <a:effectLst/>
          </p:spPr>
        </p:cxnSp>
      </p:grpSp>
      <p:grpSp>
        <p:nvGrpSpPr>
          <p:cNvPr id="274" name="Group 273"/>
          <p:cNvGrpSpPr/>
          <p:nvPr/>
        </p:nvGrpSpPr>
        <p:grpSpPr>
          <a:xfrm>
            <a:off x="4723442" y="1277134"/>
            <a:ext cx="1707869" cy="390041"/>
            <a:chOff x="2607400" y="1316005"/>
            <a:chExt cx="1707869" cy="390041"/>
          </a:xfrm>
        </p:grpSpPr>
        <p:sp>
          <p:nvSpPr>
            <p:cNvPr id="275" name="Rectangle 274"/>
            <p:cNvSpPr/>
            <p:nvPr/>
          </p:nvSpPr>
          <p:spPr>
            <a:xfrm>
              <a:off x="2607400" y="1316005"/>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Session Border Controller</a:t>
              </a:r>
            </a:p>
          </p:txBody>
        </p:sp>
        <p:sp>
          <p:nvSpPr>
            <p:cNvPr id="276" name="Oval 275"/>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77" name="Group 276"/>
          <p:cNvGrpSpPr/>
          <p:nvPr/>
        </p:nvGrpSpPr>
        <p:grpSpPr>
          <a:xfrm>
            <a:off x="6076549" y="1276754"/>
            <a:ext cx="1444168" cy="1398343"/>
            <a:chOff x="2995973" y="1803124"/>
            <a:chExt cx="1444168" cy="1398343"/>
          </a:xfrm>
        </p:grpSpPr>
        <p:sp>
          <p:nvSpPr>
            <p:cNvPr id="278" name="Rectangle 277"/>
            <p:cNvSpPr/>
            <p:nvPr/>
          </p:nvSpPr>
          <p:spPr>
            <a:xfrm>
              <a:off x="2995973" y="1803124"/>
              <a:ext cx="1444168" cy="325124"/>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ea typeface="+mn-ea"/>
                  <a:cs typeface="+mn-cs"/>
                </a:rPr>
                <a:t>DWDM</a:t>
              </a:r>
            </a:p>
          </p:txBody>
        </p:sp>
        <p:sp>
          <p:nvSpPr>
            <p:cNvPr id="279" name="Oval 278"/>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80" name="Oval 279"/>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81" name="Straight Connector 280"/>
            <p:cNvCxnSpPr/>
            <p:nvPr/>
          </p:nvCxnSpPr>
          <p:spPr>
            <a:xfrm flipH="1">
              <a:off x="3685178" y="2162946"/>
              <a:ext cx="3421" cy="1038521"/>
            </a:xfrm>
            <a:prstGeom prst="line">
              <a:avLst/>
            </a:prstGeom>
            <a:noFill/>
            <a:ln w="6350" cap="flat" cmpd="sng" algn="ctr">
              <a:solidFill>
                <a:schemeClr val="tx1">
                  <a:lumMod val="50000"/>
                </a:schemeClr>
              </a:solidFill>
              <a:prstDash val="solid"/>
              <a:miter lim="800000"/>
            </a:ln>
            <a:effectLst/>
          </p:spPr>
        </p:cxnSp>
      </p:grpSp>
      <p:sp>
        <p:nvSpPr>
          <p:cNvPr id="282" name="Oval 281"/>
          <p:cNvSpPr/>
          <p:nvPr/>
        </p:nvSpPr>
        <p:spPr>
          <a:xfrm>
            <a:off x="6680173" y="257360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283" name="Group 282"/>
          <p:cNvGrpSpPr/>
          <p:nvPr/>
        </p:nvGrpSpPr>
        <p:grpSpPr>
          <a:xfrm>
            <a:off x="6348518" y="1712201"/>
            <a:ext cx="1444168" cy="1028149"/>
            <a:chOff x="2951547" y="1707080"/>
            <a:chExt cx="1444168" cy="1028149"/>
          </a:xfrm>
        </p:grpSpPr>
        <p:sp>
          <p:nvSpPr>
            <p:cNvPr id="284" name="Rectangle 283"/>
            <p:cNvSpPr/>
            <p:nvPr/>
          </p:nvSpPr>
          <p:spPr>
            <a:xfrm>
              <a:off x="2951547" y="1707080"/>
              <a:ext cx="1444168" cy="325124"/>
            </a:xfrm>
            <a:prstGeom prst="rect">
              <a:avLst/>
            </a:prstGeom>
            <a:noFill/>
            <a:ln w="12700" cap="flat" cmpd="sng" algn="ctr">
              <a:noFill/>
              <a:prstDash val="solid"/>
              <a:miter lim="800000"/>
            </a:ln>
            <a:effectLst/>
          </p:spPr>
          <p:txBody>
            <a:bodyPr rtlCol="0" anchor="ctr"/>
            <a:lstStyle/>
            <a:p>
              <a:pPr lvl="0" algn="ctr">
                <a:defRPr/>
              </a:pPr>
              <a:r>
                <a:rPr lang="en-US" sz="800" kern="0" dirty="0">
                  <a:solidFill>
                    <a:schemeClr val="accent3">
                      <a:lumMod val="50000"/>
                    </a:schemeClr>
                  </a:solidFill>
                  <a:latin typeface="Arial"/>
                </a:rPr>
                <a:t>Carrier </a:t>
              </a:r>
            </a:p>
            <a:p>
              <a:pPr lvl="0" algn="ctr">
                <a:defRPr/>
              </a:pPr>
              <a:r>
                <a:rPr lang="en-US" sz="800" kern="0" dirty="0">
                  <a:solidFill>
                    <a:schemeClr val="accent3">
                      <a:lumMod val="50000"/>
                    </a:schemeClr>
                  </a:solidFill>
                  <a:latin typeface="Arial"/>
                </a:rPr>
                <a:t>Ethernet </a:t>
              </a:r>
            </a:p>
            <a:p>
              <a:pPr lvl="0" algn="ctr">
                <a:defRPr/>
              </a:pPr>
              <a:r>
                <a:rPr lang="en-US" sz="800" kern="0" dirty="0">
                  <a:solidFill>
                    <a:schemeClr val="accent3">
                      <a:lumMod val="50000"/>
                    </a:schemeClr>
                  </a:solidFill>
                  <a:latin typeface="Arial"/>
                </a:rPr>
                <a:t>1.0</a:t>
              </a:r>
            </a:p>
          </p:txBody>
        </p:sp>
        <p:sp>
          <p:nvSpPr>
            <p:cNvPr id="285" name="Oval 284"/>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86" name="Oval 285"/>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87" name="Straight Connector 286"/>
            <p:cNvCxnSpPr>
              <a:stCxn id="286" idx="4"/>
              <a:endCxn id="285" idx="0"/>
            </p:cNvCxnSpPr>
            <p:nvPr/>
          </p:nvCxnSpPr>
          <p:spPr>
            <a:xfrm>
              <a:off x="3688599" y="2232618"/>
              <a:ext cx="0" cy="331449"/>
            </a:xfrm>
            <a:prstGeom prst="line">
              <a:avLst/>
            </a:prstGeom>
            <a:noFill/>
            <a:ln w="6350" cap="flat" cmpd="sng" algn="ctr">
              <a:solidFill>
                <a:schemeClr val="tx1">
                  <a:lumMod val="50000"/>
                </a:schemeClr>
              </a:solidFill>
              <a:prstDash val="solid"/>
              <a:miter lim="800000"/>
            </a:ln>
            <a:effectLst/>
          </p:spPr>
        </p:cxnSp>
      </p:grpSp>
      <p:grpSp>
        <p:nvGrpSpPr>
          <p:cNvPr id="288" name="Group 287"/>
          <p:cNvGrpSpPr/>
          <p:nvPr/>
        </p:nvGrpSpPr>
        <p:grpSpPr>
          <a:xfrm>
            <a:off x="6678846" y="1839271"/>
            <a:ext cx="1707869" cy="390041"/>
            <a:chOff x="2607400" y="1316005"/>
            <a:chExt cx="1707869" cy="390041"/>
          </a:xfrm>
        </p:grpSpPr>
        <p:sp>
          <p:nvSpPr>
            <p:cNvPr id="289" name="Rectangle 288"/>
            <p:cNvSpPr/>
            <p:nvPr/>
          </p:nvSpPr>
          <p:spPr>
            <a:xfrm>
              <a:off x="2607400" y="1316005"/>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PON</a:t>
              </a:r>
            </a:p>
          </p:txBody>
        </p:sp>
        <p:sp>
          <p:nvSpPr>
            <p:cNvPr id="290" name="Oval 289"/>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91" name="Group 290"/>
          <p:cNvGrpSpPr/>
          <p:nvPr/>
        </p:nvGrpSpPr>
        <p:grpSpPr>
          <a:xfrm>
            <a:off x="6773000" y="1303889"/>
            <a:ext cx="1707869" cy="389304"/>
            <a:chOff x="2590588" y="1316742"/>
            <a:chExt cx="1707869" cy="389304"/>
          </a:xfrm>
        </p:grpSpPr>
        <p:sp>
          <p:nvSpPr>
            <p:cNvPr id="292" name="Rectangle 291"/>
            <p:cNvSpPr/>
            <p:nvPr/>
          </p:nvSpPr>
          <p:spPr>
            <a:xfrm>
              <a:off x="2590588" y="1316742"/>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Wi-Fi Hotspot</a:t>
              </a:r>
            </a:p>
          </p:txBody>
        </p:sp>
        <p:sp>
          <p:nvSpPr>
            <p:cNvPr id="293" name="Oval 292"/>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94" name="Group 293"/>
          <p:cNvGrpSpPr/>
          <p:nvPr/>
        </p:nvGrpSpPr>
        <p:grpSpPr>
          <a:xfrm>
            <a:off x="6458566" y="2945735"/>
            <a:ext cx="1404142" cy="382561"/>
            <a:chOff x="4623808" y="2976579"/>
            <a:chExt cx="1404142" cy="382561"/>
          </a:xfrm>
        </p:grpSpPr>
        <p:sp>
          <p:nvSpPr>
            <p:cNvPr id="295" name="Rectangle 294"/>
            <p:cNvSpPr/>
            <p:nvPr/>
          </p:nvSpPr>
          <p:spPr>
            <a:xfrm>
              <a:off x="4623808" y="2976579"/>
              <a:ext cx="1404142" cy="21544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rPr>
                <a:t>ROHS Class Added</a:t>
              </a:r>
            </a:p>
          </p:txBody>
        </p:sp>
        <p:sp>
          <p:nvSpPr>
            <p:cNvPr id="296" name="Oval 295"/>
            <p:cNvSpPr/>
            <p:nvPr/>
          </p:nvSpPr>
          <p:spPr>
            <a:xfrm>
              <a:off x="5239750" y="3187978"/>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97" name="Group 296"/>
          <p:cNvGrpSpPr/>
          <p:nvPr/>
        </p:nvGrpSpPr>
        <p:grpSpPr>
          <a:xfrm>
            <a:off x="6785833" y="3178894"/>
            <a:ext cx="1404142" cy="394945"/>
            <a:chOff x="4598716" y="3187978"/>
            <a:chExt cx="1404142" cy="394945"/>
          </a:xfrm>
        </p:grpSpPr>
        <p:sp>
          <p:nvSpPr>
            <p:cNvPr id="298" name="Rectangle 297"/>
            <p:cNvSpPr/>
            <p:nvPr/>
          </p:nvSpPr>
          <p:spPr>
            <a:xfrm>
              <a:off x="4598716" y="3367479"/>
              <a:ext cx="1404142" cy="215444"/>
            </a:xfrm>
            <a:prstGeom prst="rect">
              <a:avLst/>
            </a:prstGeom>
            <a:noFill/>
            <a:ln>
              <a:noFill/>
            </a:ln>
          </p:spPr>
          <p:txBody>
            <a:bodyPr wrap="square" rtlCol="0">
              <a:spAutoFit/>
            </a:bodyPr>
            <a:lstStyle/>
            <a:p>
              <a:pPr lvl="0" algn="ctr">
                <a:defRPr/>
              </a:pPr>
              <a:r>
                <a:rPr lang="en-US" sz="800" kern="0" dirty="0">
                  <a:solidFill>
                    <a:schemeClr val="accent3">
                      <a:lumMod val="50000"/>
                    </a:schemeClr>
                  </a:solidFill>
                  <a:latin typeface="Arial"/>
                </a:rPr>
                <a:t>2D Label and MIB</a:t>
              </a:r>
            </a:p>
          </p:txBody>
        </p:sp>
        <p:sp>
          <p:nvSpPr>
            <p:cNvPr id="299" name="Oval 298"/>
            <p:cNvSpPr/>
            <p:nvPr/>
          </p:nvSpPr>
          <p:spPr>
            <a:xfrm>
              <a:off x="5239750" y="3187978"/>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00" name="Group 299"/>
          <p:cNvGrpSpPr/>
          <p:nvPr/>
        </p:nvGrpSpPr>
        <p:grpSpPr>
          <a:xfrm>
            <a:off x="7664232" y="1799367"/>
            <a:ext cx="1444168" cy="932105"/>
            <a:chOff x="2961137" y="1803124"/>
            <a:chExt cx="1444168" cy="932105"/>
          </a:xfrm>
        </p:grpSpPr>
        <p:sp>
          <p:nvSpPr>
            <p:cNvPr id="301" name="Rectangle 300"/>
            <p:cNvSpPr/>
            <p:nvPr/>
          </p:nvSpPr>
          <p:spPr>
            <a:xfrm>
              <a:off x="2961137" y="1803124"/>
              <a:ext cx="1444168" cy="325124"/>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accent3">
                      <a:lumMod val="50000"/>
                    </a:schemeClr>
                  </a:solidFill>
                  <a:effectLst/>
                  <a:uLnTx/>
                  <a:uFillTx/>
                  <a:latin typeface="Arial"/>
                  <a:ea typeface="+mn-ea"/>
                  <a:cs typeface="+mn-cs"/>
                </a:rPr>
                <a:t>OTN</a:t>
              </a:r>
            </a:p>
          </p:txBody>
        </p:sp>
        <p:sp>
          <p:nvSpPr>
            <p:cNvPr id="302" name="Oval 301"/>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3" name="Oval 302"/>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304" name="Straight Connector 303"/>
            <p:cNvCxnSpPr>
              <a:stCxn id="303" idx="4"/>
              <a:endCxn id="302" idx="0"/>
            </p:cNvCxnSpPr>
            <p:nvPr/>
          </p:nvCxnSpPr>
          <p:spPr>
            <a:xfrm>
              <a:off x="3688599" y="2232618"/>
              <a:ext cx="0" cy="331449"/>
            </a:xfrm>
            <a:prstGeom prst="line">
              <a:avLst/>
            </a:prstGeom>
            <a:noFill/>
            <a:ln w="6350" cap="flat" cmpd="sng" algn="ctr">
              <a:solidFill>
                <a:schemeClr val="tx1">
                  <a:lumMod val="50000"/>
                </a:schemeClr>
              </a:solidFill>
              <a:prstDash val="solid"/>
              <a:miter lim="800000"/>
            </a:ln>
            <a:effectLst/>
          </p:spPr>
        </p:cxnSp>
      </p:grpSp>
      <p:grpSp>
        <p:nvGrpSpPr>
          <p:cNvPr id="305" name="Group 304"/>
          <p:cNvGrpSpPr/>
          <p:nvPr/>
        </p:nvGrpSpPr>
        <p:grpSpPr>
          <a:xfrm>
            <a:off x="7861612" y="3176652"/>
            <a:ext cx="2084713" cy="409010"/>
            <a:chOff x="3618098" y="3180614"/>
            <a:chExt cx="2084713" cy="409010"/>
          </a:xfrm>
        </p:grpSpPr>
        <p:sp>
          <p:nvSpPr>
            <p:cNvPr id="306" name="Rectangle 305"/>
            <p:cNvSpPr/>
            <p:nvPr/>
          </p:nvSpPr>
          <p:spPr>
            <a:xfrm>
              <a:off x="3618098" y="3374180"/>
              <a:ext cx="2084713" cy="215444"/>
            </a:xfrm>
            <a:prstGeom prst="rect">
              <a:avLst/>
            </a:prstGeom>
            <a:noFill/>
            <a:ln>
              <a:noFill/>
            </a:ln>
          </p:spPr>
          <p:txBody>
            <a:bodyPr wrap="square" rtlCol="0">
              <a:spAutoFit/>
            </a:bodyPr>
            <a:lstStyle/>
            <a:p>
              <a:pPr lvl="0" algn="ctr">
                <a:defRPr/>
              </a:pPr>
              <a:r>
                <a:rPr lang="en-US" sz="800" kern="0" dirty="0">
                  <a:solidFill>
                    <a:schemeClr val="accent3">
                      <a:lumMod val="50000"/>
                    </a:schemeClr>
                  </a:solidFill>
                  <a:latin typeface="Arial"/>
                </a:rPr>
                <a:t>SDN Classification</a:t>
              </a:r>
            </a:p>
          </p:txBody>
        </p:sp>
        <p:sp>
          <p:nvSpPr>
            <p:cNvPr id="307" name="Oval 306"/>
            <p:cNvSpPr/>
            <p:nvPr/>
          </p:nvSpPr>
          <p:spPr>
            <a:xfrm>
              <a:off x="4574874" y="318061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08" name="Group 307"/>
          <p:cNvGrpSpPr/>
          <p:nvPr/>
        </p:nvGrpSpPr>
        <p:grpSpPr>
          <a:xfrm>
            <a:off x="8209463" y="1534248"/>
            <a:ext cx="1707869" cy="403562"/>
            <a:chOff x="2541382" y="1534884"/>
            <a:chExt cx="1707869" cy="403562"/>
          </a:xfrm>
        </p:grpSpPr>
        <p:sp>
          <p:nvSpPr>
            <p:cNvPr id="309" name="Rectangle 308"/>
            <p:cNvSpPr/>
            <p:nvPr/>
          </p:nvSpPr>
          <p:spPr>
            <a:xfrm>
              <a:off x="2541382" y="1707614"/>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LTE Broadcast</a:t>
              </a:r>
            </a:p>
          </p:txBody>
        </p:sp>
        <p:sp>
          <p:nvSpPr>
            <p:cNvPr id="310" name="Oval 309"/>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11" name="Group 310"/>
          <p:cNvGrpSpPr/>
          <p:nvPr/>
        </p:nvGrpSpPr>
        <p:grpSpPr>
          <a:xfrm>
            <a:off x="8570275" y="1125463"/>
            <a:ext cx="1707869" cy="582768"/>
            <a:chOff x="2582241" y="1123278"/>
            <a:chExt cx="1707869" cy="582768"/>
          </a:xfrm>
        </p:grpSpPr>
        <p:sp>
          <p:nvSpPr>
            <p:cNvPr id="312" name="Rectangle 311"/>
            <p:cNvSpPr/>
            <p:nvPr/>
          </p:nvSpPr>
          <p:spPr>
            <a:xfrm>
              <a:off x="2582241" y="1123278"/>
              <a:ext cx="1707869" cy="3693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International </a:t>
              </a:r>
            </a:p>
            <a:p>
              <a:pPr lvl="0" algn="ctr">
                <a:defRPr/>
              </a:pPr>
              <a:r>
                <a:rPr lang="en-US" sz="900" kern="0" dirty="0">
                  <a:solidFill>
                    <a:schemeClr val="accent3">
                      <a:lumMod val="50000"/>
                    </a:schemeClr>
                  </a:solidFill>
                  <a:latin typeface="Arial"/>
                </a:rPr>
                <a:t>GIS Data Inclusion</a:t>
              </a:r>
            </a:p>
          </p:txBody>
        </p:sp>
        <p:sp>
          <p:nvSpPr>
            <p:cNvPr id="313" name="Oval 312"/>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14" name="Group 313"/>
          <p:cNvGrpSpPr/>
          <p:nvPr/>
        </p:nvGrpSpPr>
        <p:grpSpPr>
          <a:xfrm>
            <a:off x="8828237" y="2075640"/>
            <a:ext cx="1444168" cy="964681"/>
            <a:chOff x="2935305" y="2061456"/>
            <a:chExt cx="1444168" cy="964681"/>
          </a:xfrm>
        </p:grpSpPr>
        <p:sp>
          <p:nvSpPr>
            <p:cNvPr id="315" name="Rectangle 314"/>
            <p:cNvSpPr/>
            <p:nvPr/>
          </p:nvSpPr>
          <p:spPr>
            <a:xfrm>
              <a:off x="2935305" y="2701013"/>
              <a:ext cx="1444168" cy="325124"/>
            </a:xfrm>
            <a:prstGeom prst="rect">
              <a:avLst/>
            </a:prstGeom>
            <a:noFill/>
            <a:ln w="12700" cap="flat" cmpd="sng" algn="ctr">
              <a:noFill/>
              <a:prstDash val="solid"/>
              <a:miter lim="800000"/>
            </a:ln>
            <a:effectLst/>
          </p:spPr>
          <p:txBody>
            <a:bodyPr rtlCol="0" anchor="ctr"/>
            <a:lstStyle/>
            <a:p>
              <a:pPr lvl="0" algn="ctr">
                <a:defRPr/>
              </a:pPr>
              <a:r>
                <a:rPr lang="en-US" sz="800" kern="0" dirty="0">
                  <a:solidFill>
                    <a:schemeClr val="accent3">
                      <a:lumMod val="50000"/>
                    </a:schemeClr>
                  </a:solidFill>
                  <a:latin typeface="Arial"/>
                </a:rPr>
                <a:t>Carrier </a:t>
              </a:r>
            </a:p>
            <a:p>
              <a:pPr lvl="0" algn="ctr">
                <a:defRPr/>
              </a:pPr>
              <a:r>
                <a:rPr lang="en-US" sz="800" kern="0" dirty="0">
                  <a:solidFill>
                    <a:schemeClr val="accent3">
                      <a:lumMod val="50000"/>
                    </a:schemeClr>
                  </a:solidFill>
                  <a:latin typeface="Arial"/>
                </a:rPr>
                <a:t>Ethernet 2.0</a:t>
              </a:r>
            </a:p>
          </p:txBody>
        </p:sp>
        <p:sp>
          <p:nvSpPr>
            <p:cNvPr id="316" name="Oval 315"/>
            <p:cNvSpPr/>
            <p:nvPr/>
          </p:nvSpPr>
          <p:spPr>
            <a:xfrm>
              <a:off x="3603018" y="2564067"/>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17" name="Oval 316"/>
            <p:cNvSpPr/>
            <p:nvPr/>
          </p:nvSpPr>
          <p:spPr>
            <a:xfrm>
              <a:off x="3603018" y="2061456"/>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318" name="Straight Connector 317"/>
            <p:cNvCxnSpPr>
              <a:stCxn id="317" idx="4"/>
              <a:endCxn id="316" idx="0"/>
            </p:cNvCxnSpPr>
            <p:nvPr/>
          </p:nvCxnSpPr>
          <p:spPr>
            <a:xfrm>
              <a:off x="3688599" y="2232618"/>
              <a:ext cx="0" cy="331449"/>
            </a:xfrm>
            <a:prstGeom prst="line">
              <a:avLst/>
            </a:prstGeom>
            <a:noFill/>
            <a:ln w="6350" cap="flat" cmpd="sng" algn="ctr">
              <a:solidFill>
                <a:schemeClr val="tx1">
                  <a:lumMod val="50000"/>
                </a:schemeClr>
              </a:solidFill>
              <a:prstDash val="solid"/>
              <a:miter lim="800000"/>
            </a:ln>
            <a:effectLst/>
          </p:spPr>
        </p:cxnSp>
      </p:grpSp>
      <p:grpSp>
        <p:nvGrpSpPr>
          <p:cNvPr id="319" name="Group 318"/>
          <p:cNvGrpSpPr/>
          <p:nvPr/>
        </p:nvGrpSpPr>
        <p:grpSpPr>
          <a:xfrm>
            <a:off x="9238688" y="1713855"/>
            <a:ext cx="1444168" cy="1028808"/>
            <a:chOff x="2796389" y="1723969"/>
            <a:chExt cx="1444168" cy="1028808"/>
          </a:xfrm>
        </p:grpSpPr>
        <p:sp>
          <p:nvSpPr>
            <p:cNvPr id="320" name="Rectangle 319"/>
            <p:cNvSpPr/>
            <p:nvPr/>
          </p:nvSpPr>
          <p:spPr>
            <a:xfrm>
              <a:off x="2796389" y="1723969"/>
              <a:ext cx="1444168" cy="325124"/>
            </a:xfrm>
            <a:prstGeom prst="rect">
              <a:avLst/>
            </a:prstGeom>
            <a:noFill/>
            <a:ln w="12700" cap="flat" cmpd="sng" algn="ctr">
              <a:noFill/>
              <a:prstDash val="solid"/>
              <a:miter lim="800000"/>
            </a:ln>
            <a:effectLst/>
          </p:spPr>
          <p:txBody>
            <a:bodyPr rtlCol="0" anchor="ctr"/>
            <a:lstStyle/>
            <a:p>
              <a:pPr lvl="0" algn="ctr">
                <a:defRPr/>
              </a:pPr>
              <a:r>
                <a:rPr lang="en-US" sz="800" kern="0" dirty="0">
                  <a:solidFill>
                    <a:schemeClr val="accent3">
                      <a:lumMod val="50000"/>
                    </a:schemeClr>
                  </a:solidFill>
                  <a:latin typeface="Arial"/>
                </a:rPr>
                <a:t>4G access </a:t>
              </a:r>
            </a:p>
            <a:p>
              <a:pPr lvl="0" algn="ctr">
                <a:defRPr/>
              </a:pPr>
              <a:r>
                <a:rPr lang="en-US" sz="800" kern="0" dirty="0">
                  <a:solidFill>
                    <a:schemeClr val="accent3">
                      <a:lumMod val="50000"/>
                    </a:schemeClr>
                  </a:solidFill>
                  <a:latin typeface="Arial"/>
                </a:rPr>
                <a:t>(eNode B, DAS)</a:t>
              </a:r>
            </a:p>
          </p:txBody>
        </p:sp>
        <p:sp>
          <p:nvSpPr>
            <p:cNvPr id="321" name="Oval 320"/>
            <p:cNvSpPr/>
            <p:nvPr/>
          </p:nvSpPr>
          <p:spPr>
            <a:xfrm>
              <a:off x="3448774" y="2581615"/>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2" name="Oval 321"/>
            <p:cNvSpPr/>
            <p:nvPr/>
          </p:nvSpPr>
          <p:spPr>
            <a:xfrm>
              <a:off x="3448774" y="207900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323" name="Straight Connector 322"/>
            <p:cNvCxnSpPr>
              <a:stCxn id="322" idx="4"/>
              <a:endCxn id="321" idx="0"/>
            </p:cNvCxnSpPr>
            <p:nvPr/>
          </p:nvCxnSpPr>
          <p:spPr>
            <a:xfrm>
              <a:off x="3534355" y="2250166"/>
              <a:ext cx="0" cy="331449"/>
            </a:xfrm>
            <a:prstGeom prst="line">
              <a:avLst/>
            </a:prstGeom>
            <a:noFill/>
            <a:ln w="6350" cap="flat" cmpd="sng" algn="ctr">
              <a:solidFill>
                <a:schemeClr val="tx1">
                  <a:lumMod val="50000"/>
                </a:schemeClr>
              </a:solidFill>
              <a:prstDash val="solid"/>
              <a:miter lim="800000"/>
            </a:ln>
            <a:effectLst/>
          </p:spPr>
        </p:cxnSp>
      </p:grpSp>
      <p:grpSp>
        <p:nvGrpSpPr>
          <p:cNvPr id="324" name="Group 323"/>
          <p:cNvGrpSpPr/>
          <p:nvPr/>
        </p:nvGrpSpPr>
        <p:grpSpPr>
          <a:xfrm>
            <a:off x="9496705" y="1213066"/>
            <a:ext cx="1707869" cy="521993"/>
            <a:chOff x="2598059" y="1184053"/>
            <a:chExt cx="1707869" cy="521993"/>
          </a:xfrm>
        </p:grpSpPr>
        <p:sp>
          <p:nvSpPr>
            <p:cNvPr id="325" name="Rectangle 324"/>
            <p:cNvSpPr/>
            <p:nvPr/>
          </p:nvSpPr>
          <p:spPr>
            <a:xfrm>
              <a:off x="2598059" y="1184053"/>
              <a:ext cx="1707869" cy="3693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Virtualized</a:t>
              </a:r>
            </a:p>
            <a:p>
              <a:pPr lvl="0" algn="ctr">
                <a:defRPr/>
              </a:pPr>
              <a:r>
                <a:rPr lang="en-US" sz="900" kern="0" dirty="0">
                  <a:solidFill>
                    <a:schemeClr val="accent3">
                      <a:lumMod val="50000"/>
                    </a:schemeClr>
                  </a:solidFill>
                  <a:latin typeface="Arial"/>
                </a:rPr>
                <a:t>Elements</a:t>
              </a:r>
            </a:p>
          </p:txBody>
        </p:sp>
        <p:sp>
          <p:nvSpPr>
            <p:cNvPr id="326" name="Oval 325"/>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5565FAD9-58E6-4D00-8190-15866A10E2DD}"/>
              </a:ext>
            </a:extLst>
          </p:cNvPr>
          <p:cNvGrpSpPr/>
          <p:nvPr/>
        </p:nvGrpSpPr>
        <p:grpSpPr>
          <a:xfrm>
            <a:off x="10541438" y="2295935"/>
            <a:ext cx="1707869" cy="429871"/>
            <a:chOff x="10556546" y="2294860"/>
            <a:chExt cx="1707869" cy="429871"/>
          </a:xfrm>
        </p:grpSpPr>
        <p:sp>
          <p:nvSpPr>
            <p:cNvPr id="198" name="Rectangle 197">
              <a:extLst>
                <a:ext uri="{FF2B5EF4-FFF2-40B4-BE49-F238E27FC236}">
                  <a16:creationId xmlns:a16="http://schemas.microsoft.com/office/drawing/2014/main" id="{55B05F60-C9C0-47E7-A279-E34ACB2BEB6F}"/>
                </a:ext>
              </a:extLst>
            </p:cNvPr>
            <p:cNvSpPr/>
            <p:nvPr/>
          </p:nvSpPr>
          <p:spPr>
            <a:xfrm>
              <a:off x="10556546" y="2294860"/>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V2X</a:t>
              </a:r>
            </a:p>
          </p:txBody>
        </p:sp>
        <p:sp>
          <p:nvSpPr>
            <p:cNvPr id="199" name="Oval 198">
              <a:extLst>
                <a:ext uri="{FF2B5EF4-FFF2-40B4-BE49-F238E27FC236}">
                  <a16:creationId xmlns:a16="http://schemas.microsoft.com/office/drawing/2014/main" id="{0FA33B7C-0300-44AD-B2FD-1E876364887B}"/>
                </a:ext>
              </a:extLst>
            </p:cNvPr>
            <p:cNvSpPr/>
            <p:nvPr/>
          </p:nvSpPr>
          <p:spPr>
            <a:xfrm>
              <a:off x="11338857" y="2553569"/>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02" name="Rectangle 201">
            <a:extLst>
              <a:ext uri="{FF2B5EF4-FFF2-40B4-BE49-F238E27FC236}">
                <a16:creationId xmlns:a16="http://schemas.microsoft.com/office/drawing/2014/main" id="{A2084ED4-C0DE-4331-8C61-7765C99D7DAD}"/>
              </a:ext>
            </a:extLst>
          </p:cNvPr>
          <p:cNvSpPr/>
          <p:nvPr/>
        </p:nvSpPr>
        <p:spPr>
          <a:xfrm>
            <a:off x="10831226" y="4689000"/>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IMT-2030</a:t>
            </a:r>
          </a:p>
        </p:txBody>
      </p:sp>
      <p:grpSp>
        <p:nvGrpSpPr>
          <p:cNvPr id="18" name="Group 17">
            <a:extLst>
              <a:ext uri="{FF2B5EF4-FFF2-40B4-BE49-F238E27FC236}">
                <a16:creationId xmlns:a16="http://schemas.microsoft.com/office/drawing/2014/main" id="{2C00B6B1-81B9-4570-97D6-96E7403E230A}"/>
              </a:ext>
            </a:extLst>
          </p:cNvPr>
          <p:cNvGrpSpPr/>
          <p:nvPr/>
        </p:nvGrpSpPr>
        <p:grpSpPr>
          <a:xfrm>
            <a:off x="9999990" y="1178836"/>
            <a:ext cx="1707869" cy="1556169"/>
            <a:chOff x="10041935" y="1178836"/>
            <a:chExt cx="1707869" cy="1556169"/>
          </a:xfrm>
        </p:grpSpPr>
        <p:cxnSp>
          <p:nvCxnSpPr>
            <p:cNvPr id="171" name="Straight Connector 170">
              <a:extLst>
                <a:ext uri="{FF2B5EF4-FFF2-40B4-BE49-F238E27FC236}">
                  <a16:creationId xmlns:a16="http://schemas.microsoft.com/office/drawing/2014/main" id="{386A7D3B-A6AC-44DB-98D8-7B664549D7E7}"/>
                </a:ext>
              </a:extLst>
            </p:cNvPr>
            <p:cNvCxnSpPr/>
            <p:nvPr/>
          </p:nvCxnSpPr>
          <p:spPr>
            <a:xfrm>
              <a:off x="10905035" y="2253004"/>
              <a:ext cx="0" cy="331449"/>
            </a:xfrm>
            <a:prstGeom prst="line">
              <a:avLst/>
            </a:prstGeom>
            <a:noFill/>
            <a:ln w="6350" cap="flat" cmpd="sng" algn="ctr">
              <a:solidFill>
                <a:schemeClr val="tx1">
                  <a:lumMod val="50000"/>
                </a:schemeClr>
              </a:solidFill>
              <a:prstDash val="solid"/>
              <a:miter lim="800000"/>
            </a:ln>
            <a:effectLst/>
          </p:spPr>
        </p:cxnSp>
        <p:sp>
          <p:nvSpPr>
            <p:cNvPr id="173" name="Oval 172">
              <a:extLst>
                <a:ext uri="{FF2B5EF4-FFF2-40B4-BE49-F238E27FC236}">
                  <a16:creationId xmlns:a16="http://schemas.microsoft.com/office/drawing/2014/main" id="{E55D6767-6FB5-4869-9A5D-EF3D268A4194}"/>
                </a:ext>
              </a:extLst>
            </p:cNvPr>
            <p:cNvSpPr/>
            <p:nvPr/>
          </p:nvSpPr>
          <p:spPr>
            <a:xfrm>
              <a:off x="10827067" y="15411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1E5E9CEE-28C3-47F0-AC9F-EC770838DC4D}"/>
                </a:ext>
              </a:extLst>
            </p:cNvPr>
            <p:cNvGrpSpPr/>
            <p:nvPr/>
          </p:nvGrpSpPr>
          <p:grpSpPr>
            <a:xfrm>
              <a:off x="10041935" y="1178836"/>
              <a:ext cx="1707869" cy="1556169"/>
              <a:chOff x="10041935" y="1178836"/>
              <a:chExt cx="1707869" cy="1556169"/>
            </a:xfrm>
          </p:grpSpPr>
          <p:grpSp>
            <p:nvGrpSpPr>
              <p:cNvPr id="180" name="Group 179">
                <a:extLst>
                  <a:ext uri="{FF2B5EF4-FFF2-40B4-BE49-F238E27FC236}">
                    <a16:creationId xmlns:a16="http://schemas.microsoft.com/office/drawing/2014/main" id="{EDE5E1F8-AFEB-4566-9D5B-1B9C285D8975}"/>
                  </a:ext>
                </a:extLst>
              </p:cNvPr>
              <p:cNvGrpSpPr/>
              <p:nvPr/>
            </p:nvGrpSpPr>
            <p:grpSpPr>
              <a:xfrm>
                <a:off x="10041935" y="1178836"/>
                <a:ext cx="1707869" cy="1067658"/>
                <a:chOff x="2577760" y="638388"/>
                <a:chExt cx="1707869" cy="1067658"/>
              </a:xfrm>
            </p:grpSpPr>
            <p:sp>
              <p:nvSpPr>
                <p:cNvPr id="182" name="Rectangle 181">
                  <a:extLst>
                    <a:ext uri="{FF2B5EF4-FFF2-40B4-BE49-F238E27FC236}">
                      <a16:creationId xmlns:a16="http://schemas.microsoft.com/office/drawing/2014/main" id="{07395AFF-A573-4504-BA67-DD2748F409D6}"/>
                    </a:ext>
                  </a:extLst>
                </p:cNvPr>
                <p:cNvSpPr/>
                <p:nvPr/>
              </p:nvSpPr>
              <p:spPr>
                <a:xfrm>
                  <a:off x="2577760" y="638388"/>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5G</a:t>
                  </a:r>
                </a:p>
              </p:txBody>
            </p:sp>
            <p:sp>
              <p:nvSpPr>
                <p:cNvPr id="183" name="Oval 182">
                  <a:extLst>
                    <a:ext uri="{FF2B5EF4-FFF2-40B4-BE49-F238E27FC236}">
                      <a16:creationId xmlns:a16="http://schemas.microsoft.com/office/drawing/2014/main" id="{AC88F9FA-FEC3-40E8-8730-7D46CE6172B3}"/>
                    </a:ext>
                  </a:extLst>
                </p:cNvPr>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cxnSp>
            <p:nvCxnSpPr>
              <p:cNvPr id="172" name="Straight Connector 171">
                <a:extLst>
                  <a:ext uri="{FF2B5EF4-FFF2-40B4-BE49-F238E27FC236}">
                    <a16:creationId xmlns:a16="http://schemas.microsoft.com/office/drawing/2014/main" id="{E7324EE3-B2A5-4B01-9B8B-63FDB0510654}"/>
                  </a:ext>
                </a:extLst>
              </p:cNvPr>
              <p:cNvCxnSpPr>
                <a:cxnSpLocks/>
                <a:stCxn id="173" idx="4"/>
              </p:cNvCxnSpPr>
              <p:nvPr/>
            </p:nvCxnSpPr>
            <p:spPr>
              <a:xfrm flipH="1">
                <a:off x="10899376" y="1712346"/>
                <a:ext cx="13272" cy="371675"/>
              </a:xfrm>
              <a:prstGeom prst="line">
                <a:avLst/>
              </a:prstGeom>
              <a:noFill/>
              <a:ln w="6350" cap="flat" cmpd="sng" algn="ctr">
                <a:solidFill>
                  <a:schemeClr val="tx1">
                    <a:lumMod val="50000"/>
                  </a:schemeClr>
                </a:solidFill>
                <a:prstDash val="solid"/>
                <a:miter lim="800000"/>
              </a:ln>
              <a:effectLst/>
            </p:spPr>
          </p:cxnSp>
          <p:sp>
            <p:nvSpPr>
              <p:cNvPr id="204" name="Oval 203">
                <a:extLst>
                  <a:ext uri="{FF2B5EF4-FFF2-40B4-BE49-F238E27FC236}">
                    <a16:creationId xmlns:a16="http://schemas.microsoft.com/office/drawing/2014/main" id="{69BF1296-E042-4029-B342-CC9ECEA921AC}"/>
                  </a:ext>
                </a:extLst>
              </p:cNvPr>
              <p:cNvSpPr/>
              <p:nvPr/>
            </p:nvSpPr>
            <p:spPr>
              <a:xfrm>
                <a:off x="10830573" y="2563843"/>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205" name="Group 204">
            <a:extLst>
              <a:ext uri="{FF2B5EF4-FFF2-40B4-BE49-F238E27FC236}">
                <a16:creationId xmlns:a16="http://schemas.microsoft.com/office/drawing/2014/main" id="{D1EEEE18-84BA-4CC3-A052-0FD85EDED61A}"/>
              </a:ext>
            </a:extLst>
          </p:cNvPr>
          <p:cNvGrpSpPr/>
          <p:nvPr/>
        </p:nvGrpSpPr>
        <p:grpSpPr>
          <a:xfrm>
            <a:off x="11007954" y="1173877"/>
            <a:ext cx="1707869" cy="1556169"/>
            <a:chOff x="10041935" y="1178836"/>
            <a:chExt cx="1707869" cy="1556169"/>
          </a:xfrm>
        </p:grpSpPr>
        <p:cxnSp>
          <p:nvCxnSpPr>
            <p:cNvPr id="206" name="Straight Connector 205">
              <a:extLst>
                <a:ext uri="{FF2B5EF4-FFF2-40B4-BE49-F238E27FC236}">
                  <a16:creationId xmlns:a16="http://schemas.microsoft.com/office/drawing/2014/main" id="{C0665075-7BA6-4D08-9181-E94C4955EDE4}"/>
                </a:ext>
              </a:extLst>
            </p:cNvPr>
            <p:cNvCxnSpPr/>
            <p:nvPr/>
          </p:nvCxnSpPr>
          <p:spPr>
            <a:xfrm>
              <a:off x="10905035" y="2253004"/>
              <a:ext cx="0" cy="331449"/>
            </a:xfrm>
            <a:prstGeom prst="line">
              <a:avLst/>
            </a:prstGeom>
            <a:noFill/>
            <a:ln w="6350" cap="flat" cmpd="sng" algn="ctr">
              <a:solidFill>
                <a:schemeClr val="tx1">
                  <a:lumMod val="50000"/>
                </a:schemeClr>
              </a:solidFill>
              <a:prstDash val="solid"/>
              <a:miter lim="800000"/>
            </a:ln>
            <a:effectLst/>
          </p:spPr>
        </p:cxnSp>
        <p:sp>
          <p:nvSpPr>
            <p:cNvPr id="209" name="Oval 208">
              <a:extLst>
                <a:ext uri="{FF2B5EF4-FFF2-40B4-BE49-F238E27FC236}">
                  <a16:creationId xmlns:a16="http://schemas.microsoft.com/office/drawing/2014/main" id="{11191D67-A007-4FDB-9D84-AF0B406CF80E}"/>
                </a:ext>
              </a:extLst>
            </p:cNvPr>
            <p:cNvSpPr/>
            <p:nvPr/>
          </p:nvSpPr>
          <p:spPr>
            <a:xfrm>
              <a:off x="10827067" y="15411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210" name="Group 209">
              <a:extLst>
                <a:ext uri="{FF2B5EF4-FFF2-40B4-BE49-F238E27FC236}">
                  <a16:creationId xmlns:a16="http://schemas.microsoft.com/office/drawing/2014/main" id="{7315B28B-CF6F-4C88-8CB4-987FFF01F664}"/>
                </a:ext>
              </a:extLst>
            </p:cNvPr>
            <p:cNvGrpSpPr/>
            <p:nvPr/>
          </p:nvGrpSpPr>
          <p:grpSpPr>
            <a:xfrm>
              <a:off x="10041935" y="1178836"/>
              <a:ext cx="1707869" cy="1556169"/>
              <a:chOff x="10041935" y="1178836"/>
              <a:chExt cx="1707869" cy="1556169"/>
            </a:xfrm>
          </p:grpSpPr>
          <p:grpSp>
            <p:nvGrpSpPr>
              <p:cNvPr id="212" name="Group 211">
                <a:extLst>
                  <a:ext uri="{FF2B5EF4-FFF2-40B4-BE49-F238E27FC236}">
                    <a16:creationId xmlns:a16="http://schemas.microsoft.com/office/drawing/2014/main" id="{9E0D4D5B-FA70-4F1C-A595-4F495EB59E49}"/>
                  </a:ext>
                </a:extLst>
              </p:cNvPr>
              <p:cNvGrpSpPr/>
              <p:nvPr/>
            </p:nvGrpSpPr>
            <p:grpSpPr>
              <a:xfrm>
                <a:off x="10041935" y="1178836"/>
                <a:ext cx="1707869" cy="1067658"/>
                <a:chOff x="2577760" y="638388"/>
                <a:chExt cx="1707869" cy="1067658"/>
              </a:xfrm>
            </p:grpSpPr>
            <p:sp>
              <p:nvSpPr>
                <p:cNvPr id="216" name="Rectangle 215">
                  <a:extLst>
                    <a:ext uri="{FF2B5EF4-FFF2-40B4-BE49-F238E27FC236}">
                      <a16:creationId xmlns:a16="http://schemas.microsoft.com/office/drawing/2014/main" id="{D8D56FF2-E36A-4F5B-A08F-637DC64817B0}"/>
                    </a:ext>
                  </a:extLst>
                </p:cNvPr>
                <p:cNvSpPr/>
                <p:nvPr/>
              </p:nvSpPr>
              <p:spPr>
                <a:xfrm>
                  <a:off x="2577760" y="638388"/>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6G</a:t>
                  </a:r>
                </a:p>
              </p:txBody>
            </p:sp>
            <p:sp>
              <p:nvSpPr>
                <p:cNvPr id="217" name="Oval 216">
                  <a:extLst>
                    <a:ext uri="{FF2B5EF4-FFF2-40B4-BE49-F238E27FC236}">
                      <a16:creationId xmlns:a16="http://schemas.microsoft.com/office/drawing/2014/main" id="{0D69E013-BE76-4405-A12F-7302CBB2D888}"/>
                    </a:ext>
                  </a:extLst>
                </p:cNvPr>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cxnSp>
            <p:nvCxnSpPr>
              <p:cNvPr id="214" name="Straight Connector 213">
                <a:extLst>
                  <a:ext uri="{FF2B5EF4-FFF2-40B4-BE49-F238E27FC236}">
                    <a16:creationId xmlns:a16="http://schemas.microsoft.com/office/drawing/2014/main" id="{B6B62CFE-60A0-4FDD-B19A-2050C51BD113}"/>
                  </a:ext>
                </a:extLst>
              </p:cNvPr>
              <p:cNvCxnSpPr>
                <a:cxnSpLocks/>
                <a:stCxn id="209" idx="4"/>
              </p:cNvCxnSpPr>
              <p:nvPr/>
            </p:nvCxnSpPr>
            <p:spPr>
              <a:xfrm flipH="1">
                <a:off x="10899376" y="1712346"/>
                <a:ext cx="13272" cy="371675"/>
              </a:xfrm>
              <a:prstGeom prst="line">
                <a:avLst/>
              </a:prstGeom>
              <a:noFill/>
              <a:ln w="6350" cap="flat" cmpd="sng" algn="ctr">
                <a:solidFill>
                  <a:schemeClr val="tx1">
                    <a:lumMod val="50000"/>
                  </a:schemeClr>
                </a:solidFill>
                <a:prstDash val="solid"/>
                <a:miter lim="800000"/>
              </a:ln>
              <a:effectLst/>
            </p:spPr>
          </p:cxnSp>
          <p:sp>
            <p:nvSpPr>
              <p:cNvPr id="215" name="Oval 214">
                <a:extLst>
                  <a:ext uri="{FF2B5EF4-FFF2-40B4-BE49-F238E27FC236}">
                    <a16:creationId xmlns:a16="http://schemas.microsoft.com/office/drawing/2014/main" id="{A9294564-EFFD-4C4C-8B4B-EDAF1107B48F}"/>
                  </a:ext>
                </a:extLst>
              </p:cNvPr>
              <p:cNvSpPr/>
              <p:nvPr/>
            </p:nvSpPr>
            <p:spPr>
              <a:xfrm>
                <a:off x="10830573" y="2563843"/>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185" name="Group 184">
            <a:extLst>
              <a:ext uri="{FF2B5EF4-FFF2-40B4-BE49-F238E27FC236}">
                <a16:creationId xmlns:a16="http://schemas.microsoft.com/office/drawing/2014/main" id="{26E3BBF4-831B-4DEE-B96C-D7F9BE473C6E}"/>
              </a:ext>
            </a:extLst>
          </p:cNvPr>
          <p:cNvGrpSpPr/>
          <p:nvPr/>
        </p:nvGrpSpPr>
        <p:grpSpPr>
          <a:xfrm>
            <a:off x="10012429" y="2910003"/>
            <a:ext cx="1707869" cy="429871"/>
            <a:chOff x="10556546" y="2294860"/>
            <a:chExt cx="1707869" cy="429871"/>
          </a:xfrm>
        </p:grpSpPr>
        <p:sp>
          <p:nvSpPr>
            <p:cNvPr id="194" name="Rectangle 193">
              <a:extLst>
                <a:ext uri="{FF2B5EF4-FFF2-40B4-BE49-F238E27FC236}">
                  <a16:creationId xmlns:a16="http://schemas.microsoft.com/office/drawing/2014/main" id="{E1CA7DAE-69CA-4484-8803-988C9A60A185}"/>
                </a:ext>
              </a:extLst>
            </p:cNvPr>
            <p:cNvSpPr/>
            <p:nvPr/>
          </p:nvSpPr>
          <p:spPr>
            <a:xfrm>
              <a:off x="10556546" y="2294860"/>
              <a:ext cx="1707869" cy="2308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Licenses</a:t>
              </a:r>
            </a:p>
          </p:txBody>
        </p:sp>
        <p:sp>
          <p:nvSpPr>
            <p:cNvPr id="196" name="Oval 195">
              <a:extLst>
                <a:ext uri="{FF2B5EF4-FFF2-40B4-BE49-F238E27FC236}">
                  <a16:creationId xmlns:a16="http://schemas.microsoft.com/office/drawing/2014/main" id="{E36B2B3A-55DC-454D-9829-7D1369E7D9D3}"/>
                </a:ext>
              </a:extLst>
            </p:cNvPr>
            <p:cNvSpPr/>
            <p:nvPr/>
          </p:nvSpPr>
          <p:spPr>
            <a:xfrm>
              <a:off x="11338857" y="2553569"/>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97" name="Group 196">
            <a:extLst>
              <a:ext uri="{FF2B5EF4-FFF2-40B4-BE49-F238E27FC236}">
                <a16:creationId xmlns:a16="http://schemas.microsoft.com/office/drawing/2014/main" id="{49C868B0-C7F8-420C-9A72-E2E028278337}"/>
              </a:ext>
            </a:extLst>
          </p:cNvPr>
          <p:cNvGrpSpPr/>
          <p:nvPr/>
        </p:nvGrpSpPr>
        <p:grpSpPr>
          <a:xfrm>
            <a:off x="10532965" y="2827326"/>
            <a:ext cx="1707869" cy="521993"/>
            <a:chOff x="2598059" y="1184053"/>
            <a:chExt cx="1707869" cy="521993"/>
          </a:xfrm>
        </p:grpSpPr>
        <p:sp>
          <p:nvSpPr>
            <p:cNvPr id="201" name="Rectangle 200">
              <a:extLst>
                <a:ext uri="{FF2B5EF4-FFF2-40B4-BE49-F238E27FC236}">
                  <a16:creationId xmlns:a16="http://schemas.microsoft.com/office/drawing/2014/main" id="{97495F80-246D-43E4-A194-677334FC1371}"/>
                </a:ext>
              </a:extLst>
            </p:cNvPr>
            <p:cNvSpPr/>
            <p:nvPr/>
          </p:nvSpPr>
          <p:spPr>
            <a:xfrm>
              <a:off x="2598059" y="1184053"/>
              <a:ext cx="1707869" cy="369332"/>
            </a:xfrm>
            <a:prstGeom prst="rect">
              <a:avLst/>
            </a:prstGeom>
            <a:noFill/>
            <a:ln>
              <a:noFill/>
            </a:ln>
          </p:spPr>
          <p:txBody>
            <a:bodyPr wrap="square" rtlCol="0">
              <a:spAutoFit/>
            </a:bodyPr>
            <a:lstStyle/>
            <a:p>
              <a:pPr lvl="0" algn="ctr">
                <a:defRPr/>
              </a:pPr>
              <a:r>
                <a:rPr lang="en-US" sz="900" kern="0" dirty="0">
                  <a:solidFill>
                    <a:schemeClr val="accent3">
                      <a:lumMod val="50000"/>
                    </a:schemeClr>
                  </a:solidFill>
                  <a:latin typeface="Arial"/>
                </a:rPr>
                <a:t>Virtualized</a:t>
              </a:r>
            </a:p>
            <a:p>
              <a:pPr lvl="0" algn="ctr">
                <a:defRPr/>
              </a:pPr>
              <a:r>
                <a:rPr lang="en-US" sz="900" kern="0" dirty="0">
                  <a:solidFill>
                    <a:schemeClr val="accent3">
                      <a:lumMod val="50000"/>
                    </a:schemeClr>
                  </a:solidFill>
                  <a:latin typeface="Arial"/>
                </a:rPr>
                <a:t>Functions</a:t>
              </a:r>
            </a:p>
          </p:txBody>
        </p:sp>
        <p:sp>
          <p:nvSpPr>
            <p:cNvPr id="203" name="Oval 202">
              <a:extLst>
                <a:ext uri="{FF2B5EF4-FFF2-40B4-BE49-F238E27FC236}">
                  <a16:creationId xmlns:a16="http://schemas.microsoft.com/office/drawing/2014/main" id="{39C5B7AC-222F-49E2-996A-94E1464206AF}"/>
                </a:ext>
              </a:extLst>
            </p:cNvPr>
            <p:cNvSpPr/>
            <p:nvPr/>
          </p:nvSpPr>
          <p:spPr>
            <a:xfrm>
              <a:off x="3366413" y="1534884"/>
              <a:ext cx="171162" cy="171162"/>
            </a:xfrm>
            <a:prstGeom prst="ellipse">
              <a:avLst/>
            </a:prstGeom>
            <a:solidFill>
              <a:schemeClr val="tx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1348318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a:extLst>
              <a:ext uri="{FF2B5EF4-FFF2-40B4-BE49-F238E27FC236}">
                <a16:creationId xmlns:a16="http://schemas.microsoft.com/office/drawing/2014/main" id="{C19FC378-17C4-C943-988C-794A8D248103}"/>
              </a:ext>
            </a:extLst>
          </p:cNvPr>
          <p:cNvSpPr/>
          <p:nvPr/>
        </p:nvSpPr>
        <p:spPr>
          <a:xfrm>
            <a:off x="1574800" y="1558968"/>
            <a:ext cx="4178300" cy="4676732"/>
          </a:xfrm>
          <a:prstGeom prst="round2SameRect">
            <a:avLst>
              <a:gd name="adj1" fmla="val 3597"/>
              <a:gd name="adj2" fmla="val 0"/>
            </a:avLst>
          </a:prstGeom>
          <a:solidFill>
            <a:srgbClr val="407AA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47" name="Rectangle 46">
            <a:extLst>
              <a:ext uri="{FF2B5EF4-FFF2-40B4-BE49-F238E27FC236}">
                <a16:creationId xmlns:a16="http://schemas.microsoft.com/office/drawing/2014/main" id="{07CE9659-7225-AD47-A5A0-2D396712FDA2}"/>
              </a:ext>
            </a:extLst>
          </p:cNvPr>
          <p:cNvSpPr/>
          <p:nvPr/>
        </p:nvSpPr>
        <p:spPr>
          <a:xfrm>
            <a:off x="-12470" y="1106386"/>
            <a:ext cx="12204470" cy="5129314"/>
          </a:xfrm>
          <a:prstGeom prst="rect">
            <a:avLst/>
          </a:prstGeom>
          <a:solidFill>
            <a:schemeClr val="bg1">
              <a:lumMod val="9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48" name="Picture 47" descr="A picture containing text, computer&#10;&#10;Description automatically generated">
            <a:extLst>
              <a:ext uri="{FF2B5EF4-FFF2-40B4-BE49-F238E27FC236}">
                <a16:creationId xmlns:a16="http://schemas.microsoft.com/office/drawing/2014/main" id="{732302B4-F042-F343-90C8-820A9AFCE9D7}"/>
              </a:ext>
            </a:extLst>
          </p:cNvPr>
          <p:cNvPicPr>
            <a:picLocks noChangeAspect="1"/>
          </p:cNvPicPr>
          <p:nvPr/>
        </p:nvPicPr>
        <p:blipFill rotWithShape="1">
          <a:blip r:embed="rId4">
            <a:extLst>
              <a:ext uri="{28A0092B-C50C-407E-A947-70E740481C1C}">
                <a14:useLocalDpi xmlns:a14="http://schemas.microsoft.com/office/drawing/2010/main" val="0"/>
              </a:ext>
            </a:extLst>
          </a:blip>
          <a:srcRect l="4686"/>
          <a:stretch/>
        </p:blipFill>
        <p:spPr>
          <a:xfrm>
            <a:off x="-12471" y="2779770"/>
            <a:ext cx="6218029" cy="3445567"/>
          </a:xfrm>
          <a:prstGeom prst="rect">
            <a:avLst/>
          </a:prstGeom>
          <a:ln w="57150">
            <a:noFill/>
          </a:ln>
        </p:spPr>
      </p:pic>
      <p:sp>
        <p:nvSpPr>
          <p:cNvPr id="12" name="Title 11"/>
          <p:cNvSpPr>
            <a:spLocks noGrp="1"/>
          </p:cNvSpPr>
          <p:nvPr>
            <p:ph type="title"/>
          </p:nvPr>
        </p:nvSpPr>
        <p:spPr>
          <a:xfrm>
            <a:off x="389564" y="386279"/>
            <a:ext cx="10515600" cy="443198"/>
          </a:xfrm>
        </p:spPr>
        <p:txBody>
          <a:bodyPr lIns="0" tIns="0" rIns="0" bIns="0" anchor="ctr"/>
          <a:lstStyle/>
          <a:p>
            <a:r>
              <a:rPr lang="en-US" dirty="0"/>
              <a:t>TruOps Common Language Information Service</a:t>
            </a:r>
            <a:endParaRPr lang="en-US" dirty="0">
              <a:solidFill>
                <a:srgbClr val="33383A"/>
              </a:solidFill>
            </a:endParaRPr>
          </a:p>
        </p:txBody>
      </p:sp>
      <p:grpSp>
        <p:nvGrpSpPr>
          <p:cNvPr id="25" name="Group 24"/>
          <p:cNvGrpSpPr/>
          <p:nvPr/>
        </p:nvGrpSpPr>
        <p:grpSpPr>
          <a:xfrm>
            <a:off x="6297831" y="1217398"/>
            <a:ext cx="5088021" cy="923330"/>
            <a:chOff x="4939239" y="1367828"/>
            <a:chExt cx="5088021" cy="923330"/>
          </a:xfrm>
        </p:grpSpPr>
        <p:sp>
          <p:nvSpPr>
            <p:cNvPr id="26" name="TextBox 25"/>
            <p:cNvSpPr txBox="1"/>
            <p:nvPr/>
          </p:nvSpPr>
          <p:spPr>
            <a:xfrm>
              <a:off x="5630492" y="1367828"/>
              <a:ext cx="4396768"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Years of experience in interconnection data registries and ANSI maintenance agent responsibilities</a:t>
              </a:r>
            </a:p>
          </p:txBody>
        </p:sp>
        <p:grpSp>
          <p:nvGrpSpPr>
            <p:cNvPr id="31" name="Group 30"/>
            <p:cNvGrpSpPr/>
            <p:nvPr/>
          </p:nvGrpSpPr>
          <p:grpSpPr>
            <a:xfrm>
              <a:off x="4939239" y="1446210"/>
              <a:ext cx="673771" cy="673771"/>
              <a:chOff x="7832373" y="1514268"/>
              <a:chExt cx="673771" cy="673771"/>
            </a:xfrm>
          </p:grpSpPr>
          <p:sp>
            <p:nvSpPr>
              <p:cNvPr id="32" name="Oval 31"/>
              <p:cNvSpPr/>
              <p:nvPr/>
            </p:nvSpPr>
            <p:spPr>
              <a:xfrm>
                <a:off x="7832373" y="1514268"/>
                <a:ext cx="673771" cy="673771"/>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 name="Oval 45"/>
              <p:cNvSpPr/>
              <p:nvPr/>
            </p:nvSpPr>
            <p:spPr>
              <a:xfrm>
                <a:off x="7896602" y="1575484"/>
                <a:ext cx="547432" cy="547432"/>
              </a:xfrm>
              <a:prstGeom prst="ellipse">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latin typeface="Arial" panose="020B0604020202020204" pitchFamily="34" charset="0"/>
                    <a:cs typeface="Arial" panose="020B0604020202020204" pitchFamily="34" charset="0"/>
                  </a:rPr>
                  <a:t>40+</a:t>
                </a:r>
              </a:p>
            </p:txBody>
          </p:sp>
        </p:grpSp>
      </p:grpSp>
      <p:grpSp>
        <p:nvGrpSpPr>
          <p:cNvPr id="67" name="Group 66"/>
          <p:cNvGrpSpPr/>
          <p:nvPr/>
        </p:nvGrpSpPr>
        <p:grpSpPr>
          <a:xfrm>
            <a:off x="6297831" y="2105999"/>
            <a:ext cx="7633375" cy="673771"/>
            <a:chOff x="4939239" y="1446210"/>
            <a:chExt cx="7633375" cy="673771"/>
          </a:xfrm>
        </p:grpSpPr>
        <p:sp>
          <p:nvSpPr>
            <p:cNvPr id="68" name="TextBox 67"/>
            <p:cNvSpPr txBox="1"/>
            <p:nvPr/>
          </p:nvSpPr>
          <p:spPr>
            <a:xfrm>
              <a:off x="5677239" y="1599833"/>
              <a:ext cx="6895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Location Codes and Identified functions</a:t>
              </a:r>
            </a:p>
          </p:txBody>
        </p:sp>
        <p:grpSp>
          <p:nvGrpSpPr>
            <p:cNvPr id="69" name="Group 68"/>
            <p:cNvGrpSpPr/>
            <p:nvPr/>
          </p:nvGrpSpPr>
          <p:grpSpPr>
            <a:xfrm>
              <a:off x="4939239" y="1446210"/>
              <a:ext cx="673771" cy="673771"/>
              <a:chOff x="7832373" y="1514268"/>
              <a:chExt cx="673771" cy="673771"/>
            </a:xfrm>
          </p:grpSpPr>
          <p:sp>
            <p:nvSpPr>
              <p:cNvPr id="70" name="Oval 69"/>
              <p:cNvSpPr/>
              <p:nvPr/>
            </p:nvSpPr>
            <p:spPr>
              <a:xfrm>
                <a:off x="7832373" y="1514268"/>
                <a:ext cx="673771" cy="673771"/>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 name="Oval 70"/>
              <p:cNvSpPr/>
              <p:nvPr/>
            </p:nvSpPr>
            <p:spPr>
              <a:xfrm>
                <a:off x="7896602" y="1575484"/>
                <a:ext cx="547432" cy="547432"/>
              </a:xfrm>
              <a:prstGeom prst="ellipse">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400" b="1" dirty="0">
                    <a:latin typeface="Arial" panose="020B0604020202020204" pitchFamily="34" charset="0"/>
                    <a:cs typeface="Arial" panose="020B0604020202020204" pitchFamily="34" charset="0"/>
                  </a:rPr>
                  <a:t>14.5M</a:t>
                </a:r>
              </a:p>
            </p:txBody>
          </p:sp>
        </p:grpSp>
      </p:grpSp>
      <p:grpSp>
        <p:nvGrpSpPr>
          <p:cNvPr id="72" name="Group 71"/>
          <p:cNvGrpSpPr/>
          <p:nvPr/>
        </p:nvGrpSpPr>
        <p:grpSpPr>
          <a:xfrm>
            <a:off x="6297831" y="3704596"/>
            <a:ext cx="7633375" cy="673771"/>
            <a:chOff x="4939239" y="1446210"/>
            <a:chExt cx="7633375" cy="673771"/>
          </a:xfrm>
        </p:grpSpPr>
        <p:sp>
          <p:nvSpPr>
            <p:cNvPr id="73" name="TextBox 72"/>
            <p:cNvSpPr txBox="1"/>
            <p:nvPr/>
          </p:nvSpPr>
          <p:spPr>
            <a:xfrm>
              <a:off x="5677239" y="1599833"/>
              <a:ext cx="6895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Daily Connections Managed</a:t>
              </a:r>
            </a:p>
          </p:txBody>
        </p:sp>
        <p:grpSp>
          <p:nvGrpSpPr>
            <p:cNvPr id="74" name="Group 73"/>
            <p:cNvGrpSpPr/>
            <p:nvPr/>
          </p:nvGrpSpPr>
          <p:grpSpPr>
            <a:xfrm>
              <a:off x="4939239" y="1446210"/>
              <a:ext cx="673771" cy="673771"/>
              <a:chOff x="7832373" y="1514268"/>
              <a:chExt cx="673771" cy="673771"/>
            </a:xfrm>
          </p:grpSpPr>
          <p:sp>
            <p:nvSpPr>
              <p:cNvPr id="75" name="Oval 74"/>
              <p:cNvSpPr/>
              <p:nvPr/>
            </p:nvSpPr>
            <p:spPr>
              <a:xfrm>
                <a:off x="7832373" y="1514268"/>
                <a:ext cx="673771" cy="673771"/>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 name="Oval 75"/>
              <p:cNvSpPr/>
              <p:nvPr/>
            </p:nvSpPr>
            <p:spPr>
              <a:xfrm>
                <a:off x="7896602" y="1575484"/>
                <a:ext cx="547432" cy="547432"/>
              </a:xfrm>
              <a:prstGeom prst="ellipse">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latin typeface="Arial" panose="020B0604020202020204" pitchFamily="34" charset="0"/>
                    <a:cs typeface="Arial" panose="020B0604020202020204" pitchFamily="34" charset="0"/>
                  </a:rPr>
                  <a:t>94M</a:t>
                </a:r>
              </a:p>
            </p:txBody>
          </p:sp>
        </p:grpSp>
      </p:grpSp>
      <p:grpSp>
        <p:nvGrpSpPr>
          <p:cNvPr id="77" name="Group 76"/>
          <p:cNvGrpSpPr/>
          <p:nvPr/>
        </p:nvGrpSpPr>
        <p:grpSpPr>
          <a:xfrm>
            <a:off x="6297831" y="4514072"/>
            <a:ext cx="7633375" cy="673771"/>
            <a:chOff x="4939239" y="1446210"/>
            <a:chExt cx="7633375" cy="673771"/>
          </a:xfrm>
        </p:grpSpPr>
        <p:sp>
          <p:nvSpPr>
            <p:cNvPr id="78" name="TextBox 77"/>
            <p:cNvSpPr txBox="1"/>
            <p:nvPr/>
          </p:nvSpPr>
          <p:spPr>
            <a:xfrm>
              <a:off x="5677239" y="1599833"/>
              <a:ext cx="6895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Configurable Service Components </a:t>
              </a:r>
            </a:p>
          </p:txBody>
        </p:sp>
        <p:grpSp>
          <p:nvGrpSpPr>
            <p:cNvPr id="79" name="Group 78"/>
            <p:cNvGrpSpPr/>
            <p:nvPr/>
          </p:nvGrpSpPr>
          <p:grpSpPr>
            <a:xfrm>
              <a:off x="4939239" y="1446210"/>
              <a:ext cx="673771" cy="673771"/>
              <a:chOff x="7832373" y="1514268"/>
              <a:chExt cx="673771" cy="673771"/>
            </a:xfrm>
          </p:grpSpPr>
          <p:sp>
            <p:nvSpPr>
              <p:cNvPr id="80" name="Oval 79"/>
              <p:cNvSpPr/>
              <p:nvPr/>
            </p:nvSpPr>
            <p:spPr>
              <a:xfrm>
                <a:off x="7832373" y="1514268"/>
                <a:ext cx="673771" cy="673771"/>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 name="Oval 80"/>
              <p:cNvSpPr/>
              <p:nvPr/>
            </p:nvSpPr>
            <p:spPr>
              <a:xfrm>
                <a:off x="7896602" y="1575484"/>
                <a:ext cx="547432" cy="547432"/>
              </a:xfrm>
              <a:prstGeom prst="ellipse">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latin typeface="Arial" panose="020B0604020202020204" pitchFamily="34" charset="0"/>
                    <a:cs typeface="Arial" panose="020B0604020202020204" pitchFamily="34" charset="0"/>
                  </a:rPr>
                  <a:t>3.3M</a:t>
                </a:r>
              </a:p>
            </p:txBody>
          </p:sp>
        </p:grpSp>
      </p:grpSp>
      <p:grpSp>
        <p:nvGrpSpPr>
          <p:cNvPr id="82" name="Group 81"/>
          <p:cNvGrpSpPr/>
          <p:nvPr/>
        </p:nvGrpSpPr>
        <p:grpSpPr>
          <a:xfrm>
            <a:off x="6297831" y="5299832"/>
            <a:ext cx="7633375" cy="673771"/>
            <a:chOff x="4939239" y="1446210"/>
            <a:chExt cx="7633375" cy="673771"/>
          </a:xfrm>
        </p:grpSpPr>
        <p:sp>
          <p:nvSpPr>
            <p:cNvPr id="83" name="TextBox 82"/>
            <p:cNvSpPr txBox="1"/>
            <p:nvPr/>
          </p:nvSpPr>
          <p:spPr>
            <a:xfrm>
              <a:off x="5677239" y="1599833"/>
              <a:ext cx="6895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Equipment Items, 1K+ Vendors</a:t>
              </a:r>
            </a:p>
          </p:txBody>
        </p:sp>
        <p:grpSp>
          <p:nvGrpSpPr>
            <p:cNvPr id="84" name="Group 83"/>
            <p:cNvGrpSpPr/>
            <p:nvPr/>
          </p:nvGrpSpPr>
          <p:grpSpPr>
            <a:xfrm>
              <a:off x="4939239" y="1446210"/>
              <a:ext cx="673771" cy="673771"/>
              <a:chOff x="7832373" y="1514268"/>
              <a:chExt cx="673771" cy="673771"/>
            </a:xfrm>
          </p:grpSpPr>
          <p:sp>
            <p:nvSpPr>
              <p:cNvPr id="85" name="Oval 84"/>
              <p:cNvSpPr/>
              <p:nvPr/>
            </p:nvSpPr>
            <p:spPr>
              <a:xfrm>
                <a:off x="7832373" y="1514268"/>
                <a:ext cx="673771" cy="673771"/>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6" name="Oval 85"/>
              <p:cNvSpPr/>
              <p:nvPr/>
            </p:nvSpPr>
            <p:spPr>
              <a:xfrm>
                <a:off x="7896602" y="1575484"/>
                <a:ext cx="547432" cy="547432"/>
              </a:xfrm>
              <a:prstGeom prst="ellipse">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latin typeface="Arial" panose="020B0604020202020204" pitchFamily="34" charset="0"/>
                    <a:cs typeface="Arial" panose="020B0604020202020204" pitchFamily="34" charset="0"/>
                  </a:rPr>
                  <a:t>590k</a:t>
                </a:r>
              </a:p>
            </p:txBody>
          </p:sp>
        </p:grpSp>
      </p:grpSp>
      <p:grpSp>
        <p:nvGrpSpPr>
          <p:cNvPr id="40" name="Group 39">
            <a:extLst>
              <a:ext uri="{FF2B5EF4-FFF2-40B4-BE49-F238E27FC236}">
                <a16:creationId xmlns:a16="http://schemas.microsoft.com/office/drawing/2014/main" id="{A90BE4BB-A79C-4258-9089-83DBF2792611}"/>
              </a:ext>
            </a:extLst>
          </p:cNvPr>
          <p:cNvGrpSpPr/>
          <p:nvPr/>
        </p:nvGrpSpPr>
        <p:grpSpPr>
          <a:xfrm>
            <a:off x="6297831" y="2879185"/>
            <a:ext cx="7633375" cy="673771"/>
            <a:chOff x="4939239" y="1446210"/>
            <a:chExt cx="7633375" cy="673771"/>
          </a:xfrm>
        </p:grpSpPr>
        <p:sp>
          <p:nvSpPr>
            <p:cNvPr id="41" name="TextBox 40">
              <a:extLst>
                <a:ext uri="{FF2B5EF4-FFF2-40B4-BE49-F238E27FC236}">
                  <a16:creationId xmlns:a16="http://schemas.microsoft.com/office/drawing/2014/main" id="{2137D46A-62E0-403F-BF15-3E59FEDFAD30}"/>
                </a:ext>
              </a:extLst>
            </p:cNvPr>
            <p:cNvSpPr txBox="1"/>
            <p:nvPr/>
          </p:nvSpPr>
          <p:spPr>
            <a:xfrm>
              <a:off x="5677239" y="1599833"/>
              <a:ext cx="68953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Possible Orderable Connections Configurations</a:t>
              </a:r>
            </a:p>
          </p:txBody>
        </p:sp>
        <p:grpSp>
          <p:nvGrpSpPr>
            <p:cNvPr id="42" name="Group 41">
              <a:extLst>
                <a:ext uri="{FF2B5EF4-FFF2-40B4-BE49-F238E27FC236}">
                  <a16:creationId xmlns:a16="http://schemas.microsoft.com/office/drawing/2014/main" id="{FD197ACA-EF1E-429E-820E-46A4E5FE9D83}"/>
                </a:ext>
              </a:extLst>
            </p:cNvPr>
            <p:cNvGrpSpPr/>
            <p:nvPr/>
          </p:nvGrpSpPr>
          <p:grpSpPr>
            <a:xfrm>
              <a:off x="4939239" y="1446210"/>
              <a:ext cx="673771" cy="673771"/>
              <a:chOff x="7832373" y="1514268"/>
              <a:chExt cx="673771" cy="673771"/>
            </a:xfrm>
          </p:grpSpPr>
          <p:sp>
            <p:nvSpPr>
              <p:cNvPr id="43" name="Oval 42">
                <a:extLst>
                  <a:ext uri="{FF2B5EF4-FFF2-40B4-BE49-F238E27FC236}">
                    <a16:creationId xmlns:a16="http://schemas.microsoft.com/office/drawing/2014/main" id="{5F486B3D-3E8E-4115-8DB0-0631C546A905}"/>
                  </a:ext>
                </a:extLst>
              </p:cNvPr>
              <p:cNvSpPr/>
              <p:nvPr/>
            </p:nvSpPr>
            <p:spPr>
              <a:xfrm>
                <a:off x="7832373" y="1514268"/>
                <a:ext cx="673771" cy="673771"/>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 name="Oval 43">
                <a:extLst>
                  <a:ext uri="{FF2B5EF4-FFF2-40B4-BE49-F238E27FC236}">
                    <a16:creationId xmlns:a16="http://schemas.microsoft.com/office/drawing/2014/main" id="{810152D0-4F49-424F-B6CF-994DAAD674BF}"/>
                  </a:ext>
                </a:extLst>
              </p:cNvPr>
              <p:cNvSpPr/>
              <p:nvPr/>
            </p:nvSpPr>
            <p:spPr>
              <a:xfrm>
                <a:off x="7896602" y="1575484"/>
                <a:ext cx="547432" cy="547432"/>
              </a:xfrm>
              <a:prstGeom prst="ellipse">
                <a:avLst/>
              </a:prstGeom>
              <a:solidFill>
                <a:srgbClr val="C000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400" b="1" dirty="0">
                    <a:latin typeface="Arial" panose="020B0604020202020204" pitchFamily="34" charset="0"/>
                    <a:cs typeface="Arial" panose="020B0604020202020204" pitchFamily="34" charset="0"/>
                  </a:rPr>
                  <a:t>7.8M</a:t>
                </a:r>
              </a:p>
            </p:txBody>
          </p:sp>
        </p:grpSp>
      </p:grpSp>
      <p:sp>
        <p:nvSpPr>
          <p:cNvPr id="3" name="TextBox 2">
            <a:extLst>
              <a:ext uri="{FF2B5EF4-FFF2-40B4-BE49-F238E27FC236}">
                <a16:creationId xmlns:a16="http://schemas.microsoft.com/office/drawing/2014/main" id="{0F222B3D-D061-D643-A1E6-954DA91F6553}"/>
              </a:ext>
            </a:extLst>
          </p:cNvPr>
          <p:cNvSpPr txBox="1"/>
          <p:nvPr/>
        </p:nvSpPr>
        <p:spPr>
          <a:xfrm>
            <a:off x="1725523" y="1796837"/>
            <a:ext cx="3950221" cy="1908215"/>
          </a:xfrm>
          <a:prstGeom prst="rect">
            <a:avLst/>
          </a:prstGeom>
          <a:noFill/>
        </p:spPr>
        <p:txBody>
          <a:bodyPr vert="horz" wrap="square" rtlCol="0">
            <a:spAutoFit/>
          </a:bodyPr>
          <a:lstStyle/>
          <a:p>
            <a:pPr>
              <a:lnSpc>
                <a:spcPts val="2000"/>
              </a:lnSpc>
            </a:pPr>
            <a:r>
              <a:rPr lang="en-US" b="1" dirty="0">
                <a:solidFill>
                  <a:schemeClr val="accent3">
                    <a:lumMod val="75000"/>
                  </a:schemeClr>
                </a:solidFill>
                <a:latin typeface="Arial" panose="020B0604020202020204" pitchFamily="34" charset="0"/>
                <a:cs typeface="Arial" panose="020B0604020202020204" pitchFamily="34" charset="0"/>
              </a:rPr>
              <a:t>Common Language’s Information Service standardizes locations,  equipment,  connections and service information within and in support of interconnection among service providers.</a:t>
            </a:r>
          </a:p>
          <a:p>
            <a:pPr rtl="0" eaLnBrk="1" fontAlgn="auto" hangingPunct="1">
              <a:lnSpc>
                <a:spcPct val="100000"/>
              </a:lnSpc>
              <a:spcBef>
                <a:spcPts val="0"/>
              </a:spcBef>
              <a:spcAft>
                <a:spcPts val="0"/>
              </a:spcAft>
            </a:pPr>
            <a:endParaRPr lang="en-US" sz="1800" b="1" i="0" u="none" baseline="0" dirty="0">
              <a:solidFill>
                <a:schemeClr val="accent3">
                  <a:lumMod val="7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5100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2B73-627D-C044-A45D-10A9A0E42984}"/>
              </a:ext>
            </a:extLst>
          </p:cNvPr>
          <p:cNvSpPr>
            <a:spLocks noGrp="1"/>
          </p:cNvSpPr>
          <p:nvPr>
            <p:ph type="title"/>
          </p:nvPr>
        </p:nvSpPr>
        <p:spPr>
          <a:xfrm>
            <a:off x="389563" y="386280"/>
            <a:ext cx="10515600" cy="443198"/>
          </a:xfrm>
        </p:spPr>
        <p:txBody>
          <a:bodyPr/>
          <a:lstStyle/>
          <a:p>
            <a:r>
              <a:rPr lang="en-US" dirty="0"/>
              <a:t>enabling a foundation for interconnection</a:t>
            </a:r>
          </a:p>
        </p:txBody>
      </p:sp>
      <p:pic>
        <p:nvPicPr>
          <p:cNvPr id="5" name="Picture 4" descr="A group of people in a room&#10;&#10;Description automatically generated with low confidence">
            <a:extLst>
              <a:ext uri="{FF2B5EF4-FFF2-40B4-BE49-F238E27FC236}">
                <a16:creationId xmlns:a16="http://schemas.microsoft.com/office/drawing/2014/main" id="{5A41F09B-0761-BA44-B8A2-81378CAE6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915"/>
            <a:ext cx="12231728" cy="4719638"/>
          </a:xfrm>
          <a:prstGeom prst="rect">
            <a:avLst/>
          </a:prstGeom>
        </p:spPr>
      </p:pic>
      <p:sp>
        <p:nvSpPr>
          <p:cNvPr id="9" name="Rounded Rectangle 8">
            <a:extLst>
              <a:ext uri="{FF2B5EF4-FFF2-40B4-BE49-F238E27FC236}">
                <a16:creationId xmlns:a16="http://schemas.microsoft.com/office/drawing/2014/main" id="{FF3E5D2A-040F-4544-B6DD-5DAA093ED54B}"/>
              </a:ext>
            </a:extLst>
          </p:cNvPr>
          <p:cNvSpPr/>
          <p:nvPr/>
        </p:nvSpPr>
        <p:spPr>
          <a:xfrm>
            <a:off x="5586413" y="1827559"/>
            <a:ext cx="6286500" cy="4100513"/>
          </a:xfrm>
          <a:prstGeom prst="roundRect">
            <a:avLst>
              <a:gd name="adj" fmla="val 4123"/>
            </a:avLst>
          </a:prstGeom>
          <a:solidFill>
            <a:schemeClr val="bg1">
              <a:alpha val="63000"/>
            </a:schemeClr>
          </a:solidFill>
          <a:ln>
            <a:solidFill>
              <a:srgbClr val="407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pic>
        <p:nvPicPr>
          <p:cNvPr id="7" name="Picture 6" descr="A picture containing text, seat, chair, vector graphics&#10;&#10;Description automatically generated">
            <a:extLst>
              <a:ext uri="{FF2B5EF4-FFF2-40B4-BE49-F238E27FC236}">
                <a16:creationId xmlns:a16="http://schemas.microsoft.com/office/drawing/2014/main" id="{4D9F3598-A3FA-8340-8E8A-C1D1274F32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1475"/>
          <a:stretch/>
        </p:blipFill>
        <p:spPr>
          <a:xfrm flipH="1">
            <a:off x="180494" y="3237773"/>
            <a:ext cx="6139825" cy="2793780"/>
          </a:xfrm>
          <a:prstGeom prst="rect">
            <a:avLst/>
          </a:prstGeom>
        </p:spPr>
      </p:pic>
      <p:sp>
        <p:nvSpPr>
          <p:cNvPr id="10" name="TextBox 9">
            <a:extLst>
              <a:ext uri="{FF2B5EF4-FFF2-40B4-BE49-F238E27FC236}">
                <a16:creationId xmlns:a16="http://schemas.microsoft.com/office/drawing/2014/main" id="{0C6D1006-83E9-8640-B834-BDFBD603C258}"/>
              </a:ext>
            </a:extLst>
          </p:cNvPr>
          <p:cNvSpPr txBox="1"/>
          <p:nvPr/>
        </p:nvSpPr>
        <p:spPr>
          <a:xfrm>
            <a:off x="6057900" y="1900051"/>
            <a:ext cx="5815013" cy="6740307"/>
          </a:xfrm>
          <a:prstGeom prst="rect">
            <a:avLst/>
          </a:prstGeom>
          <a:noFill/>
        </p:spPr>
        <p:txBody>
          <a:bodyPr vert="horz" wrap="square" rtlCol="0">
            <a:spAutoFit/>
          </a:bodyPr>
          <a:lstStyle/>
          <a:p>
            <a:pPr marL="285750" indent="-194310">
              <a:buClr>
                <a:schemeClr val="bg2"/>
              </a:buClr>
              <a:buFont typeface="Arial" panose="020B0604020202020204" pitchFamily="34" charset="0"/>
              <a:buChar char="•"/>
            </a:pPr>
            <a:r>
              <a:rPr lang="en-US" sz="2400" dirty="0">
                <a:solidFill>
                  <a:schemeClr val="accent5">
                    <a:lumMod val="50000"/>
                  </a:schemeClr>
                </a:solidFill>
                <a:latin typeface="Arial" panose="020B0604020202020204" pitchFamily="34" charset="0"/>
                <a:cs typeface="Arial" panose="020B0604020202020204" pitchFamily="34" charset="0"/>
              </a:rPr>
              <a:t>5G is providing new opportunities for growth and increased revenues</a:t>
            </a: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sz="2400" dirty="0">
                <a:solidFill>
                  <a:schemeClr val="accent5">
                    <a:lumMod val="50000"/>
                  </a:schemeClr>
                </a:solidFill>
                <a:latin typeface="Arial" panose="020B0604020202020204" pitchFamily="34" charset="0"/>
                <a:cs typeface="Arial" panose="020B0604020202020204" pitchFamily="34" charset="0"/>
              </a:rPr>
              <a:t>growth will bring challenges in managing the network and interconnection</a:t>
            </a: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r>
              <a:rPr lang="en-US" sz="2400" dirty="0">
                <a:solidFill>
                  <a:schemeClr val="accent5">
                    <a:lumMod val="50000"/>
                  </a:schemeClr>
                </a:solidFill>
                <a:latin typeface="Arial" panose="020B0604020202020204" pitchFamily="34" charset="0"/>
                <a:cs typeface="Arial" panose="020B0604020202020204" pitchFamily="34" charset="0"/>
              </a:rPr>
              <a:t>supports the fastest and most cost-effective way to help rollout new revenue-generating services</a:t>
            </a: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b="0" i="0" u="none" baseline="0" dirty="0">
              <a:solidFill>
                <a:schemeClr val="accent5">
                  <a:lumMod val="50000"/>
                </a:schemeClr>
              </a:solidFill>
              <a:latin typeface="Arial" panose="020B0604020202020204" pitchFamily="34" charset="0"/>
              <a:cs typeface="Arial" panose="020B0604020202020204" pitchFamily="34" charset="0"/>
            </a:endParaRPr>
          </a:p>
          <a:p>
            <a:pPr marL="285750" indent="-194310">
              <a:buClr>
                <a:schemeClr val="bg2"/>
              </a:buClr>
              <a:buFont typeface="Arial" panose="020B0604020202020204" pitchFamily="34" charset="0"/>
              <a:buChar char="•"/>
            </a:pPr>
            <a:endParaRPr lang="en-US" sz="2400" b="0" i="0" u="none" baseline="0" dirty="0">
              <a:solidFill>
                <a:schemeClr val="accent5">
                  <a:lumMod val="50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E8C52E5-4D59-FE48-9E8B-DF428F8040B3}"/>
              </a:ext>
            </a:extLst>
          </p:cNvPr>
          <p:cNvPicPr>
            <a:picLocks noChangeAspect="1"/>
          </p:cNvPicPr>
          <p:nvPr/>
        </p:nvPicPr>
        <p:blipFill>
          <a:blip r:embed="rId5"/>
          <a:stretch>
            <a:fillRect/>
          </a:stretch>
        </p:blipFill>
        <p:spPr>
          <a:xfrm>
            <a:off x="270741" y="1876798"/>
            <a:ext cx="5225426" cy="796093"/>
          </a:xfrm>
          <a:prstGeom prst="rect">
            <a:avLst/>
          </a:prstGeom>
        </p:spPr>
      </p:pic>
    </p:spTree>
    <p:extLst>
      <p:ext uri="{BB962C8B-B14F-4D97-AF65-F5344CB8AC3E}">
        <p14:creationId xmlns:p14="http://schemas.microsoft.com/office/powerpoint/2010/main" val="1881424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DA27D6-EE35-47E0-91EB-269E361E5454}"/>
              </a:ext>
            </a:extLst>
          </p:cNvPr>
          <p:cNvSpPr txBox="1">
            <a:spLocks/>
          </p:cNvSpPr>
          <p:nvPr/>
        </p:nvSpPr>
        <p:spPr>
          <a:xfrm>
            <a:off x="389564" y="386279"/>
            <a:ext cx="10515600" cy="443198"/>
          </a:xfrm>
          <a:prstGeom prst="rect">
            <a:avLst/>
          </a:prstGeom>
        </p:spPr>
        <p:txBody>
          <a:bodyPr/>
          <a:lstStyle>
            <a:lvl1pPr algn="l" defTabSz="914400" rtl="0" eaLnBrk="1" latinLnBrk="0" hangingPunct="1">
              <a:lnSpc>
                <a:spcPct val="90000"/>
              </a:lnSpc>
              <a:spcBef>
                <a:spcPct val="0"/>
              </a:spcBef>
              <a:buNone/>
              <a:defRPr lang="en-US" sz="3200" b="1" kern="1200" dirty="0" smtClean="0">
                <a:solidFill>
                  <a:schemeClr val="accent3"/>
                </a:solidFill>
                <a:latin typeface="Arial" panose="020B0604020202020204" pitchFamily="34" charset="0"/>
                <a:ea typeface="ＭＳ Ｐゴシック" charset="0"/>
                <a:cs typeface="Arial" panose="020B0604020202020204" pitchFamily="34" charset="0"/>
                <a:sym typeface="Helvetica Neue UltraLight" charset="0"/>
              </a:defRPr>
            </a:lvl1pPr>
          </a:lstStyle>
          <a:p>
            <a:r>
              <a:rPr lang="en-US" dirty="0"/>
              <a:t>develop a deeper understanding</a:t>
            </a:r>
          </a:p>
        </p:txBody>
      </p:sp>
      <p:pic>
        <p:nvPicPr>
          <p:cNvPr id="4" name="Picture 3" descr="A picture containing diagram&#10;&#10;Description automatically generated">
            <a:extLst>
              <a:ext uri="{FF2B5EF4-FFF2-40B4-BE49-F238E27FC236}">
                <a16:creationId xmlns:a16="http://schemas.microsoft.com/office/drawing/2014/main" id="{B0FD156C-30A5-234D-8F02-FCA8D253823F}"/>
              </a:ext>
            </a:extLst>
          </p:cNvPr>
          <p:cNvPicPr>
            <a:picLocks noChangeAspect="1"/>
          </p:cNvPicPr>
          <p:nvPr/>
        </p:nvPicPr>
        <p:blipFill rotWithShape="1">
          <a:blip r:embed="rId3">
            <a:extLst>
              <a:ext uri="{28A0092B-C50C-407E-A947-70E740481C1C}">
                <a14:useLocalDpi xmlns:a14="http://schemas.microsoft.com/office/drawing/2010/main" val="0"/>
              </a:ext>
            </a:extLst>
          </a:blip>
          <a:srcRect r="3621"/>
          <a:stretch/>
        </p:blipFill>
        <p:spPr>
          <a:xfrm>
            <a:off x="1" y="1265742"/>
            <a:ext cx="12192000" cy="4881058"/>
          </a:xfrm>
          <a:prstGeom prst="rect">
            <a:avLst/>
          </a:prstGeom>
        </p:spPr>
      </p:pic>
      <p:pic>
        <p:nvPicPr>
          <p:cNvPr id="10" name="Picture 9" descr="Icon&#10;&#10;Description automatically generated">
            <a:extLst>
              <a:ext uri="{FF2B5EF4-FFF2-40B4-BE49-F238E27FC236}">
                <a16:creationId xmlns:a16="http://schemas.microsoft.com/office/drawing/2014/main" id="{66ADC7F1-078E-E946-8572-4EAAE4C12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7422" y="1409700"/>
            <a:ext cx="4309283" cy="5448300"/>
          </a:xfrm>
          <a:prstGeom prst="rect">
            <a:avLst/>
          </a:prstGeom>
        </p:spPr>
      </p:pic>
      <p:pic>
        <p:nvPicPr>
          <p:cNvPr id="3" name="Picture 2">
            <a:extLst>
              <a:ext uri="{FF2B5EF4-FFF2-40B4-BE49-F238E27FC236}">
                <a16:creationId xmlns:a16="http://schemas.microsoft.com/office/drawing/2014/main" id="{95299AC3-87A3-441F-B31F-716AF1C66350}"/>
              </a:ext>
            </a:extLst>
          </p:cNvPr>
          <p:cNvPicPr>
            <a:picLocks noChangeAspect="1"/>
          </p:cNvPicPr>
          <p:nvPr/>
        </p:nvPicPr>
        <p:blipFill>
          <a:blip r:embed="rId5"/>
          <a:stretch>
            <a:fillRect/>
          </a:stretch>
        </p:blipFill>
        <p:spPr>
          <a:xfrm>
            <a:off x="9081388" y="2283530"/>
            <a:ext cx="2012615" cy="2631370"/>
          </a:xfrm>
          <a:prstGeom prst="rect">
            <a:avLst/>
          </a:prstGeom>
        </p:spPr>
      </p:pic>
      <p:sp>
        <p:nvSpPr>
          <p:cNvPr id="12" name="Rounded Rectangle 11">
            <a:extLst>
              <a:ext uri="{FF2B5EF4-FFF2-40B4-BE49-F238E27FC236}">
                <a16:creationId xmlns:a16="http://schemas.microsoft.com/office/drawing/2014/main" id="{6DBE386B-651F-3549-8CE5-D1DC07405620}"/>
              </a:ext>
            </a:extLst>
          </p:cNvPr>
          <p:cNvSpPr/>
          <p:nvPr/>
        </p:nvSpPr>
        <p:spPr>
          <a:xfrm>
            <a:off x="456462" y="2283530"/>
            <a:ext cx="6794500" cy="3660070"/>
          </a:xfrm>
          <a:prstGeom prst="roundRect">
            <a:avLst>
              <a:gd name="adj" fmla="val 4522"/>
            </a:avLst>
          </a:prstGeom>
          <a:solidFill>
            <a:schemeClr val="bg1">
              <a:alpha val="53242"/>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1" name="Rounded Rectangle 10">
            <a:extLst>
              <a:ext uri="{FF2B5EF4-FFF2-40B4-BE49-F238E27FC236}">
                <a16:creationId xmlns:a16="http://schemas.microsoft.com/office/drawing/2014/main" id="{FD8AFC0A-7B39-564E-871A-B06DEC58FA9B}"/>
              </a:ext>
            </a:extLst>
          </p:cNvPr>
          <p:cNvSpPr/>
          <p:nvPr/>
        </p:nvSpPr>
        <p:spPr>
          <a:xfrm>
            <a:off x="456462" y="1620867"/>
            <a:ext cx="6794500" cy="964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Arial" panose="020B0604020202020204" pitchFamily="34" charset="0"/>
                <a:cs typeface="Arial" panose="020B0604020202020204" pitchFamily="34" charset="0"/>
              </a:rPr>
              <a:t>IDC Whitepaper Addresses the Challenges of Cost Effectively Deploying 5G at Scale</a:t>
            </a:r>
          </a:p>
        </p:txBody>
      </p:sp>
      <p:sp>
        <p:nvSpPr>
          <p:cNvPr id="9" name="TextBox 8">
            <a:extLst>
              <a:ext uri="{FF2B5EF4-FFF2-40B4-BE49-F238E27FC236}">
                <a16:creationId xmlns:a16="http://schemas.microsoft.com/office/drawing/2014/main" id="{B9C7210B-D4A1-4568-9DF5-65C6115ED1FE}"/>
              </a:ext>
            </a:extLst>
          </p:cNvPr>
          <p:cNvSpPr txBox="1"/>
          <p:nvPr/>
        </p:nvSpPr>
        <p:spPr>
          <a:xfrm>
            <a:off x="617505" y="2940985"/>
            <a:ext cx="6318146" cy="2537233"/>
          </a:xfrm>
          <a:prstGeom prst="rect">
            <a:avLst/>
          </a:prstGeom>
          <a:noFill/>
        </p:spPr>
        <p:txBody>
          <a:bodyPr wrap="square">
            <a:spAutoFit/>
          </a:bodyPr>
          <a:lstStyle/>
          <a:p>
            <a:pPr marL="342900" marR="0" indent="-342900">
              <a:lnSpc>
                <a:spcPct val="107000"/>
              </a:lnSpc>
              <a:spcBef>
                <a:spcPts val="0"/>
              </a:spcBef>
              <a:spcAft>
                <a:spcPts val="800"/>
              </a:spcAft>
              <a:buClr>
                <a:schemeClr val="bg2"/>
              </a:buClr>
              <a:buFont typeface="Arial" panose="020B0604020202020204" pitchFamily="34" charset="0"/>
              <a:buChar char="•"/>
            </a:pPr>
            <a:r>
              <a:rPr lang="en-US"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discusses how TruOps Common Language will play a larger role in supporting 5G rollouts</a:t>
            </a:r>
          </a:p>
          <a:p>
            <a:pPr marL="342900" marR="0" indent="-342900">
              <a:lnSpc>
                <a:spcPct val="107000"/>
              </a:lnSpc>
              <a:spcBef>
                <a:spcPts val="0"/>
              </a:spcBef>
              <a:spcAft>
                <a:spcPts val="800"/>
              </a:spcAft>
              <a:buClr>
                <a:schemeClr val="bg2"/>
              </a:buClr>
              <a:buFont typeface="Arial" panose="020B0604020202020204" pitchFamily="34" charset="0"/>
              <a:buChar char="•"/>
            </a:pPr>
            <a:r>
              <a:rPr lang="en-US" sz="24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still plays vital roll</a:t>
            </a:r>
            <a:r>
              <a:rPr lang="en-US"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 supporting ongoing operations and maintenance</a:t>
            </a:r>
            <a:r>
              <a:rPr lang="en-US" sz="24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for existing networks</a:t>
            </a:r>
            <a:endParaRPr lang="en-US" sz="2400" dirty="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0148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oggy cityscape&#10;&#10;Description automatically generated with low confidence">
            <a:extLst>
              <a:ext uri="{FF2B5EF4-FFF2-40B4-BE49-F238E27FC236}">
                <a16:creationId xmlns:a16="http://schemas.microsoft.com/office/drawing/2014/main" id="{A7FC5DE0-25C5-7846-B5AC-607EC6EA13E0}"/>
              </a:ext>
            </a:extLst>
          </p:cNvPr>
          <p:cNvPicPr>
            <a:picLocks noChangeAspect="1"/>
          </p:cNvPicPr>
          <p:nvPr/>
        </p:nvPicPr>
        <p:blipFill rotWithShape="1">
          <a:blip r:embed="rId3">
            <a:extLst>
              <a:ext uri="{28A0092B-C50C-407E-A947-70E740481C1C}">
                <a14:useLocalDpi xmlns:a14="http://schemas.microsoft.com/office/drawing/2010/main" val="0"/>
              </a:ext>
            </a:extLst>
          </a:blip>
          <a:srcRect l="35200"/>
          <a:stretch/>
        </p:blipFill>
        <p:spPr>
          <a:xfrm>
            <a:off x="0" y="1149515"/>
            <a:ext cx="12192000" cy="4951247"/>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E54A911E-EB02-6648-8DF6-D761FF6A1F22}"/>
              </a:ext>
            </a:extLst>
          </p:cNvPr>
          <p:cNvPicPr>
            <a:picLocks noChangeAspect="1"/>
          </p:cNvPicPr>
          <p:nvPr/>
        </p:nvPicPr>
        <p:blipFill rotWithShape="1">
          <a:blip r:embed="rId4">
            <a:extLst>
              <a:ext uri="{28A0092B-C50C-407E-A947-70E740481C1C}">
                <a14:useLocalDpi xmlns:a14="http://schemas.microsoft.com/office/drawing/2010/main" val="0"/>
              </a:ext>
            </a:extLst>
          </a:blip>
          <a:srcRect l="40820" t="-1" r="34277" b="52837"/>
          <a:stretch/>
        </p:blipFill>
        <p:spPr>
          <a:xfrm>
            <a:off x="6996448" y="1284126"/>
            <a:ext cx="4521154" cy="4816636"/>
          </a:xfrm>
          <a:prstGeom prst="rect">
            <a:avLst/>
          </a:prstGeom>
        </p:spPr>
      </p:pic>
      <p:pic>
        <p:nvPicPr>
          <p:cNvPr id="8" name="Picture 7" descr="Background pattern&#10;&#10;Description automatically generated">
            <a:extLst>
              <a:ext uri="{FF2B5EF4-FFF2-40B4-BE49-F238E27FC236}">
                <a16:creationId xmlns:a16="http://schemas.microsoft.com/office/drawing/2014/main" id="{D3069A40-8B35-FB42-A09A-22FDDE5744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872" y="5708485"/>
            <a:ext cx="12191999" cy="392277"/>
          </a:xfrm>
          <a:prstGeom prst="rect">
            <a:avLst/>
          </a:prstGeom>
        </p:spPr>
      </p:pic>
      <p:grpSp>
        <p:nvGrpSpPr>
          <p:cNvPr id="13" name="Group 12">
            <a:extLst>
              <a:ext uri="{FF2B5EF4-FFF2-40B4-BE49-F238E27FC236}">
                <a16:creationId xmlns:a16="http://schemas.microsoft.com/office/drawing/2014/main" id="{0EBF244D-51DA-E245-BDDA-1CB45EEC5DE2}"/>
              </a:ext>
            </a:extLst>
          </p:cNvPr>
          <p:cNvGrpSpPr/>
          <p:nvPr/>
        </p:nvGrpSpPr>
        <p:grpSpPr>
          <a:xfrm>
            <a:off x="383786" y="3732071"/>
            <a:ext cx="2338099" cy="1698362"/>
            <a:chOff x="5495200" y="4593929"/>
            <a:chExt cx="2338099" cy="1698362"/>
          </a:xfrm>
        </p:grpSpPr>
        <p:sp>
          <p:nvSpPr>
            <p:cNvPr id="14" name="Untertitel 2">
              <a:extLst>
                <a:ext uri="{FF2B5EF4-FFF2-40B4-BE49-F238E27FC236}">
                  <a16:creationId xmlns:a16="http://schemas.microsoft.com/office/drawing/2014/main" id="{23D942C0-F31C-A045-B5B1-03FB7994B653}"/>
                </a:ext>
              </a:extLst>
            </p:cNvPr>
            <p:cNvSpPr txBox="1">
              <a:spLocks/>
            </p:cNvSpPr>
            <p:nvPr/>
          </p:nvSpPr>
          <p:spPr>
            <a:xfrm>
              <a:off x="5495200" y="4593929"/>
              <a:ext cx="2338099" cy="1655762"/>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accent5">
                    <a:lumMod val="75000"/>
                  </a:schemeClr>
                </a:solidFill>
                <a:latin typeface="Arial" panose="020B0604020202020204" pitchFamily="34" charset="0"/>
                <a:cs typeface="Arial" panose="020B0604020202020204" pitchFamily="34" charset="0"/>
              </a:endParaRPr>
            </a:p>
            <a:p>
              <a:pPr marL="0" indent="0">
                <a:buNone/>
              </a:pPr>
              <a:r>
                <a:rPr lang="en-US" sz="1600" b="1" dirty="0">
                  <a:solidFill>
                    <a:schemeClr val="accent5">
                      <a:lumMod val="75000"/>
                    </a:schemeClr>
                  </a:solidFill>
                  <a:latin typeface="Arial" panose="020B0604020202020204" pitchFamily="34" charset="0"/>
                  <a:cs typeface="Arial" panose="020B0604020202020204" pitchFamily="34" charset="0"/>
                </a:rPr>
                <a:t>www.iconectiv.com</a:t>
              </a:r>
            </a:p>
            <a:p>
              <a:pPr marL="0" indent="0">
                <a:buNone/>
              </a:pPr>
              <a:endParaRPr lang="en-US" sz="1600" dirty="0">
                <a:solidFill>
                  <a:schemeClr val="accent5">
                    <a:lumMod val="75000"/>
                  </a:schemeClr>
                </a:solidFill>
                <a:latin typeface="Arial" panose="020B0604020202020204" pitchFamily="34" charset="0"/>
                <a:cs typeface="Arial" panose="020B0604020202020204" pitchFamily="34" charset="0"/>
              </a:endParaRPr>
            </a:p>
            <a:p>
              <a:pPr marL="0" indent="0">
                <a:buNone/>
              </a:pP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16" name="Untertitel 2">
              <a:extLst>
                <a:ext uri="{FF2B5EF4-FFF2-40B4-BE49-F238E27FC236}">
                  <a16:creationId xmlns:a16="http://schemas.microsoft.com/office/drawing/2014/main" id="{C9F5F217-8234-8849-AA44-639696187C11}"/>
                </a:ext>
              </a:extLst>
            </p:cNvPr>
            <p:cNvSpPr txBox="1">
              <a:spLocks/>
            </p:cNvSpPr>
            <p:nvPr/>
          </p:nvSpPr>
          <p:spPr>
            <a:xfrm>
              <a:off x="5893298" y="5459415"/>
              <a:ext cx="1226056" cy="40496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00" b="1" dirty="0">
                  <a:solidFill>
                    <a:schemeClr val="accent5">
                      <a:lumMod val="50000"/>
                    </a:schemeClr>
                  </a:solidFill>
                  <a:latin typeface="Arial" panose="020B0604020202020204" pitchFamily="34" charset="0"/>
                  <a:cs typeface="Arial" panose="020B0604020202020204" pitchFamily="34" charset="0"/>
                </a:rPr>
                <a:t>@iconectiv</a:t>
              </a:r>
            </a:p>
          </p:txBody>
        </p:sp>
        <p:sp>
          <p:nvSpPr>
            <p:cNvPr id="19" name="Untertitel 2">
              <a:extLst>
                <a:ext uri="{FF2B5EF4-FFF2-40B4-BE49-F238E27FC236}">
                  <a16:creationId xmlns:a16="http://schemas.microsoft.com/office/drawing/2014/main" id="{37AD8416-FAEC-3144-A9A1-F544FA560A1C}"/>
                </a:ext>
              </a:extLst>
            </p:cNvPr>
            <p:cNvSpPr txBox="1">
              <a:spLocks/>
            </p:cNvSpPr>
            <p:nvPr/>
          </p:nvSpPr>
          <p:spPr>
            <a:xfrm>
              <a:off x="5933372" y="5887329"/>
              <a:ext cx="1226056" cy="404962"/>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00" b="1" dirty="0">
                  <a:solidFill>
                    <a:schemeClr val="accent5">
                      <a:lumMod val="50000"/>
                    </a:schemeClr>
                  </a:solidFill>
                  <a:latin typeface="Arial" panose="020B0604020202020204" pitchFamily="34" charset="0"/>
                  <a:cs typeface="Arial" panose="020B0604020202020204" pitchFamily="34" charset="0"/>
                </a:rPr>
                <a:t>iconectiv</a:t>
              </a:r>
            </a:p>
          </p:txBody>
        </p:sp>
      </p:grpSp>
      <p:pic>
        <p:nvPicPr>
          <p:cNvPr id="2052" name="Picture 4" descr="Twitter Logo - PNG and Vector - Logo Download">
            <a:extLst>
              <a:ext uri="{FF2B5EF4-FFF2-40B4-BE49-F238E27FC236}">
                <a16:creationId xmlns:a16="http://schemas.microsoft.com/office/drawing/2014/main" id="{6DF0B22E-3B10-874B-A058-D63E325DC1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567" y="4612227"/>
            <a:ext cx="308445" cy="3084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449E09B-38E1-EE4D-B5CB-06773A736E0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070"/>
          <a:stretch/>
        </p:blipFill>
        <p:spPr bwMode="auto">
          <a:xfrm>
            <a:off x="474581" y="5048028"/>
            <a:ext cx="282416" cy="274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414FC0-F22C-3547-9EA8-03FEC4CA0C03}"/>
              </a:ext>
            </a:extLst>
          </p:cNvPr>
          <p:cNvSpPr txBox="1"/>
          <p:nvPr/>
        </p:nvSpPr>
        <p:spPr>
          <a:xfrm>
            <a:off x="383786" y="2367171"/>
            <a:ext cx="5314275" cy="707886"/>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n-US" sz="4000" b="1" i="0" u="none" baseline="0" dirty="0">
                <a:solidFill>
                  <a:srgbClr val="667175"/>
                </a:solidFill>
                <a:latin typeface="Arial" panose="020B0604020202020204" pitchFamily="34" charset="0"/>
                <a:cs typeface="Arial" panose="020B0604020202020204" pitchFamily="34" charset="0"/>
              </a:rPr>
              <a:t>questions &amp; answers</a:t>
            </a:r>
          </a:p>
        </p:txBody>
      </p:sp>
    </p:spTree>
    <p:extLst>
      <p:ext uri="{BB962C8B-B14F-4D97-AF65-F5344CB8AC3E}">
        <p14:creationId xmlns:p14="http://schemas.microsoft.com/office/powerpoint/2010/main" val="394661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118" y="3581401"/>
            <a:ext cx="11079443" cy="2590799"/>
          </a:xfrm>
        </p:spPr>
        <p:txBody>
          <a:bodyPr/>
          <a:lstStyle/>
          <a:p>
            <a:pPr>
              <a:lnSpc>
                <a:spcPct val="100000"/>
              </a:lnSpc>
            </a:pPr>
            <a:r>
              <a:rPr lang="en-US" dirty="0"/>
              <a:t>Using Existing Technology to Power the Communications of Tomorrow (5G, Edge Computing, Virtualized Networking and More)</a:t>
            </a:r>
            <a:br>
              <a:rPr lang="en-US" dirty="0"/>
            </a:br>
            <a:r>
              <a:rPr lang="en-US" sz="1600" dirty="0"/>
              <a:t> </a:t>
            </a:r>
            <a:r>
              <a:rPr lang="en-US" dirty="0"/>
              <a:t/>
            </a:r>
            <a:br>
              <a:rPr lang="en-US" dirty="0"/>
            </a:br>
            <a:r>
              <a:rPr lang="en-US" sz="2000" dirty="0"/>
              <a:t>Karl Whitelock, VP Communications Service Provider Operations and Monetization </a:t>
            </a:r>
            <a:endParaRPr lang="en-US" dirty="0"/>
          </a:p>
        </p:txBody>
      </p:sp>
      <p:sp>
        <p:nvSpPr>
          <p:cNvPr id="3" name="Subtitle 2"/>
          <p:cNvSpPr>
            <a:spLocks noGrp="1"/>
          </p:cNvSpPr>
          <p:nvPr>
            <p:ph type="subTitle" idx="1"/>
          </p:nvPr>
        </p:nvSpPr>
        <p:spPr>
          <a:xfrm>
            <a:off x="2357918" y="6157645"/>
            <a:ext cx="9250643" cy="457200"/>
          </a:xfrm>
        </p:spPr>
        <p:txBody>
          <a:bodyPr>
            <a:normAutofit/>
          </a:bodyPr>
          <a:lstStyle/>
          <a:p>
            <a:r>
              <a:rPr lang="en-US" sz="1800" dirty="0"/>
              <a:t>May 13, 2021</a:t>
            </a:r>
          </a:p>
        </p:txBody>
      </p:sp>
      <p:sp>
        <p:nvSpPr>
          <p:cNvPr id="8" name="Footer Placeholder 7"/>
          <p:cNvSpPr>
            <a:spLocks noGrp="1"/>
          </p:cNvSpPr>
          <p:nvPr>
            <p:ph type="ftr"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spTree>
    <p:extLst>
      <p:ext uri="{BB962C8B-B14F-4D97-AF65-F5344CB8AC3E}">
        <p14:creationId xmlns:p14="http://schemas.microsoft.com/office/powerpoint/2010/main" val="265749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762000" y="1557690"/>
            <a:ext cx="10820400" cy="2938110"/>
          </a:xfrm>
        </p:spPr>
        <p:txBody>
          <a:bodyPr>
            <a:normAutofit/>
          </a:bodyPr>
          <a:lstStyle/>
          <a:p>
            <a:r>
              <a:rPr lang="en-US" dirty="0"/>
              <a:t>Industry Trends</a:t>
            </a:r>
          </a:p>
          <a:p>
            <a:endParaRPr lang="en-US" dirty="0"/>
          </a:p>
          <a:p>
            <a:r>
              <a:rPr lang="en-US" dirty="0"/>
              <a:t>Service Provider Business Challenges</a:t>
            </a:r>
          </a:p>
          <a:p>
            <a:endParaRPr lang="en-US" dirty="0"/>
          </a:p>
          <a:p>
            <a:r>
              <a:rPr lang="en-US" dirty="0"/>
              <a:t>How Common Language Helps</a:t>
            </a:r>
          </a:p>
        </p:txBody>
      </p:sp>
      <p:sp>
        <p:nvSpPr>
          <p:cNvPr id="3" name="Footer Placeholder 2"/>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Title 7"/>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159767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ent Placeholder 69">
            <a:extLst>
              <a:ext uri="{FF2B5EF4-FFF2-40B4-BE49-F238E27FC236}">
                <a16:creationId xmlns:a16="http://schemas.microsoft.com/office/drawing/2014/main" id="{0FB374D3-5F50-4FC3-BED3-00EFE6343202}"/>
              </a:ext>
            </a:extLst>
          </p:cNvPr>
          <p:cNvSpPr>
            <a:spLocks noGrp="1"/>
          </p:cNvSpPr>
          <p:nvPr>
            <p:ph idx="1"/>
          </p:nvPr>
        </p:nvSpPr>
        <p:spPr>
          <a:xfrm>
            <a:off x="7415421" y="1417947"/>
            <a:ext cx="4547979" cy="4601854"/>
          </a:xfrm>
        </p:spPr>
        <p:txBody>
          <a:bodyPr>
            <a:normAutofit fontScale="92500"/>
          </a:bodyPr>
          <a:lstStyle/>
          <a:p>
            <a:r>
              <a:rPr lang="en-US" b="1" dirty="0">
                <a:solidFill>
                  <a:srgbClr val="990000"/>
                </a:solidFill>
              </a:rPr>
              <a:t>Millions</a:t>
            </a:r>
            <a:r>
              <a:rPr lang="en-US" dirty="0"/>
              <a:t> of devices</a:t>
            </a:r>
          </a:p>
          <a:p>
            <a:r>
              <a:rPr lang="en-US" b="1" dirty="0">
                <a:solidFill>
                  <a:srgbClr val="990000"/>
                </a:solidFill>
              </a:rPr>
              <a:t>Multiple</a:t>
            </a:r>
            <a:r>
              <a:rPr lang="en-US" dirty="0"/>
              <a:t> industries </a:t>
            </a:r>
          </a:p>
          <a:p>
            <a:pPr lvl="1"/>
            <a:r>
              <a:rPr lang="en-US" dirty="0"/>
              <a:t>Enhanced video</a:t>
            </a:r>
          </a:p>
          <a:p>
            <a:pPr lvl="1"/>
            <a:r>
              <a:rPr lang="en-US" dirty="0"/>
              <a:t>AR / VR</a:t>
            </a:r>
          </a:p>
          <a:p>
            <a:pPr lvl="1"/>
            <a:r>
              <a:rPr lang="en-US" dirty="0"/>
              <a:t>Cloud Gaming</a:t>
            </a:r>
          </a:p>
          <a:p>
            <a:pPr lvl="1"/>
            <a:r>
              <a:rPr lang="en-US" dirty="0"/>
              <a:t>In-vehicle connectivity</a:t>
            </a:r>
          </a:p>
          <a:p>
            <a:pPr lvl="1"/>
            <a:r>
              <a:rPr lang="en-US" dirty="0"/>
              <a:t>Advertising</a:t>
            </a:r>
          </a:p>
          <a:p>
            <a:pPr lvl="1"/>
            <a:r>
              <a:rPr lang="en-US" dirty="0"/>
              <a:t>Industrial 4.0</a:t>
            </a:r>
          </a:p>
          <a:p>
            <a:r>
              <a:rPr lang="en-US" dirty="0"/>
              <a:t>New CSP </a:t>
            </a:r>
            <a:r>
              <a:rPr lang="en-US" b="1" dirty="0">
                <a:solidFill>
                  <a:srgbClr val="990000"/>
                </a:solidFill>
              </a:rPr>
              <a:t>partners</a:t>
            </a:r>
          </a:p>
          <a:p>
            <a:pPr lvl="1"/>
            <a:r>
              <a:rPr lang="en-US" dirty="0"/>
              <a:t>Hyperscaler cloud providers</a:t>
            </a:r>
          </a:p>
          <a:p>
            <a:pPr lvl="1"/>
            <a:r>
              <a:rPr lang="en-US" dirty="0"/>
              <a:t>App developers</a:t>
            </a:r>
          </a:p>
          <a:p>
            <a:pPr lvl="1"/>
            <a:r>
              <a:rPr lang="en-US" dirty="0"/>
              <a:t>Enterprise B2B content partners</a:t>
            </a:r>
          </a:p>
        </p:txBody>
      </p:sp>
      <p:sp>
        <p:nvSpPr>
          <p:cNvPr id="3" name="Footer Placeholder 2">
            <a:extLst>
              <a:ext uri="{FF2B5EF4-FFF2-40B4-BE49-F238E27FC236}">
                <a16:creationId xmlns:a16="http://schemas.microsoft.com/office/drawing/2014/main" id="{59824C3E-4290-4073-BBFC-E197288871B4}"/>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910DA7A0-C2E2-4BC2-8D03-651509B13A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Title 4">
            <a:extLst>
              <a:ext uri="{FF2B5EF4-FFF2-40B4-BE49-F238E27FC236}">
                <a16:creationId xmlns:a16="http://schemas.microsoft.com/office/drawing/2014/main" id="{31B7C642-9F8E-4833-B393-04770DC6B4A4}"/>
              </a:ext>
            </a:extLst>
          </p:cNvPr>
          <p:cNvSpPr>
            <a:spLocks noGrp="1"/>
          </p:cNvSpPr>
          <p:nvPr>
            <p:ph type="title"/>
          </p:nvPr>
        </p:nvSpPr>
        <p:spPr/>
        <p:txBody>
          <a:bodyPr>
            <a:normAutofit/>
          </a:bodyPr>
          <a:lstStyle/>
          <a:p>
            <a:r>
              <a:rPr lang="en-US" dirty="0"/>
              <a:t>People, Things, Business Solutions and …</a:t>
            </a:r>
          </a:p>
        </p:txBody>
      </p:sp>
      <p:grpSp>
        <p:nvGrpSpPr>
          <p:cNvPr id="71" name="Group 70">
            <a:extLst>
              <a:ext uri="{FF2B5EF4-FFF2-40B4-BE49-F238E27FC236}">
                <a16:creationId xmlns:a16="http://schemas.microsoft.com/office/drawing/2014/main" id="{D6675DFE-43DC-4674-99AE-93771FD4281F}"/>
              </a:ext>
            </a:extLst>
          </p:cNvPr>
          <p:cNvGrpSpPr/>
          <p:nvPr/>
        </p:nvGrpSpPr>
        <p:grpSpPr>
          <a:xfrm>
            <a:off x="332232" y="1346221"/>
            <a:ext cx="6906768" cy="5130779"/>
            <a:chOff x="585638" y="1417946"/>
            <a:chExt cx="6906768" cy="5130779"/>
          </a:xfrm>
        </p:grpSpPr>
        <p:pic>
          <p:nvPicPr>
            <p:cNvPr id="69" name="Picture 68">
              <a:extLst>
                <a:ext uri="{FF2B5EF4-FFF2-40B4-BE49-F238E27FC236}">
                  <a16:creationId xmlns:a16="http://schemas.microsoft.com/office/drawing/2014/main" id="{21ED5889-B46A-495E-983E-93F0AE029C98}"/>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585638" y="1417946"/>
              <a:ext cx="6906768" cy="4601854"/>
            </a:xfrm>
            <a:prstGeom prst="rect">
              <a:avLst/>
            </a:prstGeom>
          </p:spPr>
        </p:pic>
        <p:sp>
          <p:nvSpPr>
            <p:cNvPr id="11" name="TextBox 10">
              <a:extLst>
                <a:ext uri="{FF2B5EF4-FFF2-40B4-BE49-F238E27FC236}">
                  <a16:creationId xmlns:a16="http://schemas.microsoft.com/office/drawing/2014/main" id="{BF7C2FDA-9C6F-477F-84BF-77B59C09648A}"/>
                </a:ext>
              </a:extLst>
            </p:cNvPr>
            <p:cNvSpPr txBox="1"/>
            <p:nvPr/>
          </p:nvSpPr>
          <p:spPr>
            <a:xfrm>
              <a:off x="2960842" y="6179393"/>
              <a:ext cx="2156360" cy="369332"/>
            </a:xfrm>
            <a:prstGeom prst="rect">
              <a:avLst/>
            </a:prstGeom>
            <a:noFill/>
          </p:spPr>
          <p:txBody>
            <a:bodyPr wrap="none" lIns="91440" rtlCol="0">
              <a:spAutoFit/>
            </a:bodyPr>
            <a:lstStyle/>
            <a:p>
              <a:pPr marL="0" marR="0" lvl="0" indent="0" algn="l" defTabSz="457200" rtl="0" eaLnBrk="1" fontAlgn="auto" latinLnBrk="0" hangingPunct="1">
                <a:lnSpc>
                  <a:spcPct val="100000"/>
                </a:lnSpc>
                <a:spcBef>
                  <a:spcPts val="0"/>
                </a:spcBef>
                <a:spcAft>
                  <a:spcPts val="600"/>
                </a:spcAft>
                <a:buClr>
                  <a:srgbClr val="164C82"/>
                </a:buClr>
                <a:buSzTx/>
                <a:buFontTx/>
                <a:buNone/>
                <a:tabLst/>
                <a:defRPr/>
              </a:pPr>
              <a:r>
                <a:rPr kumimoji="0" lang="en-US" sz="1800" b="0" i="0" u="none" strike="noStrike" kern="1200" cap="none" spc="0" normalizeH="0" baseline="0" noProof="0" dirty="0">
                  <a:ln>
                    <a:noFill/>
                  </a:ln>
                  <a:solidFill>
                    <a:srgbClr val="01010F"/>
                  </a:solidFill>
                  <a:effectLst/>
                  <a:uLnTx/>
                  <a:uFillTx/>
                  <a:latin typeface="Open Sans"/>
                  <a:ea typeface="+mn-ea"/>
                  <a:cs typeface="+mn-cs"/>
                </a:rPr>
                <a:t>People and Things</a:t>
              </a:r>
            </a:p>
          </p:txBody>
        </p:sp>
        <p:pic>
          <p:nvPicPr>
            <p:cNvPr id="12" name="Picture 2" descr="Cargo Ship Icons - Download Free Vector Icons | Noun Project">
              <a:extLst>
                <a:ext uri="{FF2B5EF4-FFF2-40B4-BE49-F238E27FC236}">
                  <a16:creationId xmlns:a16="http://schemas.microsoft.com/office/drawing/2014/main" id="{5694A607-DE1E-4A1E-9A6F-6CF124E27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804" y="5141291"/>
              <a:ext cx="1076077" cy="103090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2D6F366-B838-4322-A944-C6C757B0F8E6}"/>
                </a:ext>
              </a:extLst>
            </p:cNvPr>
            <p:cNvGrpSpPr/>
            <p:nvPr/>
          </p:nvGrpSpPr>
          <p:grpSpPr>
            <a:xfrm>
              <a:off x="3409714" y="4748518"/>
              <a:ext cx="407259" cy="504884"/>
              <a:chOff x="6481763" y="4140200"/>
              <a:chExt cx="441325" cy="442913"/>
            </a:xfrm>
            <a:solidFill>
              <a:srgbClr val="E5E5E5"/>
            </a:solidFill>
          </p:grpSpPr>
          <p:sp>
            <p:nvSpPr>
              <p:cNvPr id="55" name="Freeform 81">
                <a:extLst>
                  <a:ext uri="{FF2B5EF4-FFF2-40B4-BE49-F238E27FC236}">
                    <a16:creationId xmlns:a16="http://schemas.microsoft.com/office/drawing/2014/main" id="{BFE2A5C8-8A13-465F-A826-DFB1C725D8E3}"/>
                  </a:ext>
                </a:extLst>
              </p:cNvPr>
              <p:cNvSpPr>
                <a:spLocks/>
              </p:cNvSpPr>
              <p:nvPr/>
            </p:nvSpPr>
            <p:spPr bwMode="auto">
              <a:xfrm>
                <a:off x="6602413" y="4140200"/>
                <a:ext cx="42862" cy="87313"/>
              </a:xfrm>
              <a:custGeom>
                <a:avLst/>
                <a:gdLst>
                  <a:gd name="T0" fmla="*/ 14 w 14"/>
                  <a:gd name="T1" fmla="*/ 8 h 28"/>
                  <a:gd name="T2" fmla="*/ 7 w 14"/>
                  <a:gd name="T3" fmla="*/ 0 h 28"/>
                  <a:gd name="T4" fmla="*/ 0 w 14"/>
                  <a:gd name="T5" fmla="*/ 8 h 28"/>
                  <a:gd name="T6" fmla="*/ 4 w 14"/>
                  <a:gd name="T7" fmla="*/ 14 h 28"/>
                  <a:gd name="T8" fmla="*/ 4 w 14"/>
                  <a:gd name="T9" fmla="*/ 28 h 28"/>
                  <a:gd name="T10" fmla="*/ 10 w 14"/>
                  <a:gd name="T11" fmla="*/ 28 h 28"/>
                  <a:gd name="T12" fmla="*/ 10 w 14"/>
                  <a:gd name="T13" fmla="*/ 14 h 28"/>
                  <a:gd name="T14" fmla="*/ 14 w 14"/>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8">
                    <a:moveTo>
                      <a:pt x="14" y="8"/>
                    </a:moveTo>
                    <a:cubicBezTo>
                      <a:pt x="14" y="4"/>
                      <a:pt x="11" y="0"/>
                      <a:pt x="7" y="0"/>
                    </a:cubicBezTo>
                    <a:cubicBezTo>
                      <a:pt x="3" y="0"/>
                      <a:pt x="0" y="4"/>
                      <a:pt x="0" y="8"/>
                    </a:cubicBezTo>
                    <a:cubicBezTo>
                      <a:pt x="0" y="11"/>
                      <a:pt x="1" y="13"/>
                      <a:pt x="4" y="14"/>
                    </a:cubicBezTo>
                    <a:cubicBezTo>
                      <a:pt x="4" y="28"/>
                      <a:pt x="4" y="28"/>
                      <a:pt x="4" y="28"/>
                    </a:cubicBezTo>
                    <a:cubicBezTo>
                      <a:pt x="10" y="28"/>
                      <a:pt x="10" y="28"/>
                      <a:pt x="10" y="28"/>
                    </a:cubicBezTo>
                    <a:cubicBezTo>
                      <a:pt x="10" y="14"/>
                      <a:pt x="10" y="14"/>
                      <a:pt x="10" y="14"/>
                    </a:cubicBezTo>
                    <a:cubicBezTo>
                      <a:pt x="13" y="13"/>
                      <a:pt x="14" y="11"/>
                      <a:pt x="14" y="8"/>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56" name="Freeform 82">
                <a:extLst>
                  <a:ext uri="{FF2B5EF4-FFF2-40B4-BE49-F238E27FC236}">
                    <a16:creationId xmlns:a16="http://schemas.microsoft.com/office/drawing/2014/main" id="{9858D979-0D04-41B4-B22F-157D43484D43}"/>
                  </a:ext>
                </a:extLst>
              </p:cNvPr>
              <p:cNvSpPr>
                <a:spLocks/>
              </p:cNvSpPr>
              <p:nvPr/>
            </p:nvSpPr>
            <p:spPr bwMode="auto">
              <a:xfrm>
                <a:off x="6678613" y="4140200"/>
                <a:ext cx="47625" cy="87313"/>
              </a:xfrm>
              <a:custGeom>
                <a:avLst/>
                <a:gdLst>
                  <a:gd name="T0" fmla="*/ 15 w 15"/>
                  <a:gd name="T1" fmla="*/ 8 h 28"/>
                  <a:gd name="T2" fmla="*/ 8 w 15"/>
                  <a:gd name="T3" fmla="*/ 0 h 28"/>
                  <a:gd name="T4" fmla="*/ 0 w 15"/>
                  <a:gd name="T5" fmla="*/ 8 h 28"/>
                  <a:gd name="T6" fmla="*/ 5 w 15"/>
                  <a:gd name="T7" fmla="*/ 14 h 28"/>
                  <a:gd name="T8" fmla="*/ 5 w 15"/>
                  <a:gd name="T9" fmla="*/ 28 h 28"/>
                  <a:gd name="T10" fmla="*/ 11 w 15"/>
                  <a:gd name="T11" fmla="*/ 28 h 28"/>
                  <a:gd name="T12" fmla="*/ 11 w 15"/>
                  <a:gd name="T13" fmla="*/ 14 h 28"/>
                  <a:gd name="T14" fmla="*/ 15 w 15"/>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8">
                    <a:moveTo>
                      <a:pt x="15" y="8"/>
                    </a:moveTo>
                    <a:cubicBezTo>
                      <a:pt x="15" y="4"/>
                      <a:pt x="12" y="0"/>
                      <a:pt x="8" y="0"/>
                    </a:cubicBezTo>
                    <a:cubicBezTo>
                      <a:pt x="4" y="0"/>
                      <a:pt x="0" y="4"/>
                      <a:pt x="0" y="8"/>
                    </a:cubicBezTo>
                    <a:cubicBezTo>
                      <a:pt x="0" y="11"/>
                      <a:pt x="2" y="13"/>
                      <a:pt x="5" y="14"/>
                    </a:cubicBezTo>
                    <a:cubicBezTo>
                      <a:pt x="5" y="28"/>
                      <a:pt x="5" y="28"/>
                      <a:pt x="5" y="28"/>
                    </a:cubicBezTo>
                    <a:cubicBezTo>
                      <a:pt x="11" y="28"/>
                      <a:pt x="11" y="28"/>
                      <a:pt x="11" y="28"/>
                    </a:cubicBezTo>
                    <a:cubicBezTo>
                      <a:pt x="11" y="14"/>
                      <a:pt x="11" y="14"/>
                      <a:pt x="11" y="14"/>
                    </a:cubicBezTo>
                    <a:cubicBezTo>
                      <a:pt x="13" y="13"/>
                      <a:pt x="15" y="11"/>
                      <a:pt x="15" y="8"/>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57" name="Freeform 83">
                <a:extLst>
                  <a:ext uri="{FF2B5EF4-FFF2-40B4-BE49-F238E27FC236}">
                    <a16:creationId xmlns:a16="http://schemas.microsoft.com/office/drawing/2014/main" id="{0ECBE8D6-6344-4662-883C-EF1D6654DD05}"/>
                  </a:ext>
                </a:extLst>
              </p:cNvPr>
              <p:cNvSpPr>
                <a:spLocks/>
              </p:cNvSpPr>
              <p:nvPr/>
            </p:nvSpPr>
            <p:spPr bwMode="auto">
              <a:xfrm>
                <a:off x="6759575" y="4140200"/>
                <a:ext cx="46037" cy="87313"/>
              </a:xfrm>
              <a:custGeom>
                <a:avLst/>
                <a:gdLst>
                  <a:gd name="T0" fmla="*/ 15 w 15"/>
                  <a:gd name="T1" fmla="*/ 8 h 28"/>
                  <a:gd name="T2" fmla="*/ 7 w 15"/>
                  <a:gd name="T3" fmla="*/ 0 h 28"/>
                  <a:gd name="T4" fmla="*/ 0 w 15"/>
                  <a:gd name="T5" fmla="*/ 8 h 28"/>
                  <a:gd name="T6" fmla="*/ 4 w 15"/>
                  <a:gd name="T7" fmla="*/ 14 h 28"/>
                  <a:gd name="T8" fmla="*/ 4 w 15"/>
                  <a:gd name="T9" fmla="*/ 28 h 28"/>
                  <a:gd name="T10" fmla="*/ 10 w 15"/>
                  <a:gd name="T11" fmla="*/ 28 h 28"/>
                  <a:gd name="T12" fmla="*/ 10 w 15"/>
                  <a:gd name="T13" fmla="*/ 14 h 28"/>
                  <a:gd name="T14" fmla="*/ 15 w 15"/>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8">
                    <a:moveTo>
                      <a:pt x="15" y="8"/>
                    </a:moveTo>
                    <a:cubicBezTo>
                      <a:pt x="15" y="4"/>
                      <a:pt x="11" y="0"/>
                      <a:pt x="7" y="0"/>
                    </a:cubicBezTo>
                    <a:cubicBezTo>
                      <a:pt x="3" y="0"/>
                      <a:pt x="0" y="4"/>
                      <a:pt x="0" y="8"/>
                    </a:cubicBezTo>
                    <a:cubicBezTo>
                      <a:pt x="0" y="11"/>
                      <a:pt x="2" y="13"/>
                      <a:pt x="4" y="14"/>
                    </a:cubicBezTo>
                    <a:cubicBezTo>
                      <a:pt x="4" y="28"/>
                      <a:pt x="4" y="28"/>
                      <a:pt x="4" y="28"/>
                    </a:cubicBezTo>
                    <a:cubicBezTo>
                      <a:pt x="10" y="28"/>
                      <a:pt x="10" y="28"/>
                      <a:pt x="10" y="28"/>
                    </a:cubicBezTo>
                    <a:cubicBezTo>
                      <a:pt x="10" y="14"/>
                      <a:pt x="10" y="14"/>
                      <a:pt x="10" y="14"/>
                    </a:cubicBezTo>
                    <a:cubicBezTo>
                      <a:pt x="13" y="13"/>
                      <a:pt x="15" y="11"/>
                      <a:pt x="15" y="8"/>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58" name="Freeform 84">
                <a:extLst>
                  <a:ext uri="{FF2B5EF4-FFF2-40B4-BE49-F238E27FC236}">
                    <a16:creationId xmlns:a16="http://schemas.microsoft.com/office/drawing/2014/main" id="{644492F4-A7C2-474E-9EBB-9F1727848F74}"/>
                  </a:ext>
                </a:extLst>
              </p:cNvPr>
              <p:cNvSpPr>
                <a:spLocks/>
              </p:cNvSpPr>
              <p:nvPr/>
            </p:nvSpPr>
            <p:spPr bwMode="auto">
              <a:xfrm>
                <a:off x="6602413" y="4495800"/>
                <a:ext cx="42862" cy="87313"/>
              </a:xfrm>
              <a:custGeom>
                <a:avLst/>
                <a:gdLst>
                  <a:gd name="T0" fmla="*/ 14 w 14"/>
                  <a:gd name="T1" fmla="*/ 21 h 28"/>
                  <a:gd name="T2" fmla="*/ 7 w 14"/>
                  <a:gd name="T3" fmla="*/ 28 h 28"/>
                  <a:gd name="T4" fmla="*/ 0 w 14"/>
                  <a:gd name="T5" fmla="*/ 21 h 28"/>
                  <a:gd name="T6" fmla="*/ 4 w 14"/>
                  <a:gd name="T7" fmla="*/ 14 h 28"/>
                  <a:gd name="T8" fmla="*/ 4 w 14"/>
                  <a:gd name="T9" fmla="*/ 0 h 28"/>
                  <a:gd name="T10" fmla="*/ 10 w 14"/>
                  <a:gd name="T11" fmla="*/ 0 h 28"/>
                  <a:gd name="T12" fmla="*/ 10 w 14"/>
                  <a:gd name="T13" fmla="*/ 14 h 28"/>
                  <a:gd name="T14" fmla="*/ 14 w 14"/>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8">
                    <a:moveTo>
                      <a:pt x="14" y="21"/>
                    </a:moveTo>
                    <a:cubicBezTo>
                      <a:pt x="14" y="25"/>
                      <a:pt x="11" y="28"/>
                      <a:pt x="7" y="28"/>
                    </a:cubicBezTo>
                    <a:cubicBezTo>
                      <a:pt x="3" y="28"/>
                      <a:pt x="0" y="25"/>
                      <a:pt x="0" y="21"/>
                    </a:cubicBezTo>
                    <a:cubicBezTo>
                      <a:pt x="0" y="18"/>
                      <a:pt x="1" y="16"/>
                      <a:pt x="4" y="14"/>
                    </a:cubicBezTo>
                    <a:cubicBezTo>
                      <a:pt x="4" y="0"/>
                      <a:pt x="4" y="0"/>
                      <a:pt x="4" y="0"/>
                    </a:cubicBezTo>
                    <a:cubicBezTo>
                      <a:pt x="10" y="0"/>
                      <a:pt x="10" y="0"/>
                      <a:pt x="10" y="0"/>
                    </a:cubicBezTo>
                    <a:cubicBezTo>
                      <a:pt x="10" y="14"/>
                      <a:pt x="10" y="14"/>
                      <a:pt x="10" y="14"/>
                    </a:cubicBezTo>
                    <a:cubicBezTo>
                      <a:pt x="13" y="16"/>
                      <a:pt x="14" y="18"/>
                      <a:pt x="14" y="21"/>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59" name="Freeform 85">
                <a:extLst>
                  <a:ext uri="{FF2B5EF4-FFF2-40B4-BE49-F238E27FC236}">
                    <a16:creationId xmlns:a16="http://schemas.microsoft.com/office/drawing/2014/main" id="{F56AD360-93F4-44DC-A7DD-AE6F23C0BA6A}"/>
                  </a:ext>
                </a:extLst>
              </p:cNvPr>
              <p:cNvSpPr>
                <a:spLocks/>
              </p:cNvSpPr>
              <p:nvPr/>
            </p:nvSpPr>
            <p:spPr bwMode="auto">
              <a:xfrm>
                <a:off x="6678613" y="4495800"/>
                <a:ext cx="47625" cy="87313"/>
              </a:xfrm>
              <a:custGeom>
                <a:avLst/>
                <a:gdLst>
                  <a:gd name="T0" fmla="*/ 15 w 15"/>
                  <a:gd name="T1" fmla="*/ 21 h 28"/>
                  <a:gd name="T2" fmla="*/ 8 w 15"/>
                  <a:gd name="T3" fmla="*/ 28 h 28"/>
                  <a:gd name="T4" fmla="*/ 0 w 15"/>
                  <a:gd name="T5" fmla="*/ 21 h 28"/>
                  <a:gd name="T6" fmla="*/ 5 w 15"/>
                  <a:gd name="T7" fmla="*/ 14 h 28"/>
                  <a:gd name="T8" fmla="*/ 5 w 15"/>
                  <a:gd name="T9" fmla="*/ 0 h 28"/>
                  <a:gd name="T10" fmla="*/ 11 w 15"/>
                  <a:gd name="T11" fmla="*/ 0 h 28"/>
                  <a:gd name="T12" fmla="*/ 11 w 15"/>
                  <a:gd name="T13" fmla="*/ 14 h 28"/>
                  <a:gd name="T14" fmla="*/ 15 w 15"/>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8">
                    <a:moveTo>
                      <a:pt x="15" y="21"/>
                    </a:moveTo>
                    <a:cubicBezTo>
                      <a:pt x="15" y="25"/>
                      <a:pt x="12" y="28"/>
                      <a:pt x="8" y="28"/>
                    </a:cubicBezTo>
                    <a:cubicBezTo>
                      <a:pt x="4" y="28"/>
                      <a:pt x="0" y="25"/>
                      <a:pt x="0" y="21"/>
                    </a:cubicBezTo>
                    <a:cubicBezTo>
                      <a:pt x="0" y="18"/>
                      <a:pt x="2" y="16"/>
                      <a:pt x="5" y="14"/>
                    </a:cubicBezTo>
                    <a:cubicBezTo>
                      <a:pt x="5" y="0"/>
                      <a:pt x="5" y="0"/>
                      <a:pt x="5" y="0"/>
                    </a:cubicBezTo>
                    <a:cubicBezTo>
                      <a:pt x="11" y="0"/>
                      <a:pt x="11" y="0"/>
                      <a:pt x="11" y="0"/>
                    </a:cubicBezTo>
                    <a:cubicBezTo>
                      <a:pt x="11" y="14"/>
                      <a:pt x="11" y="14"/>
                      <a:pt x="11" y="14"/>
                    </a:cubicBezTo>
                    <a:cubicBezTo>
                      <a:pt x="13" y="16"/>
                      <a:pt x="15" y="18"/>
                      <a:pt x="15" y="21"/>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0" name="Freeform 86">
                <a:extLst>
                  <a:ext uri="{FF2B5EF4-FFF2-40B4-BE49-F238E27FC236}">
                    <a16:creationId xmlns:a16="http://schemas.microsoft.com/office/drawing/2014/main" id="{AEDA4A21-F405-4609-BE6D-3F5188E7748B}"/>
                  </a:ext>
                </a:extLst>
              </p:cNvPr>
              <p:cNvSpPr>
                <a:spLocks/>
              </p:cNvSpPr>
              <p:nvPr/>
            </p:nvSpPr>
            <p:spPr bwMode="auto">
              <a:xfrm>
                <a:off x="6759575" y="4495800"/>
                <a:ext cx="46037" cy="87313"/>
              </a:xfrm>
              <a:custGeom>
                <a:avLst/>
                <a:gdLst>
                  <a:gd name="T0" fmla="*/ 15 w 15"/>
                  <a:gd name="T1" fmla="*/ 21 h 28"/>
                  <a:gd name="T2" fmla="*/ 7 w 15"/>
                  <a:gd name="T3" fmla="*/ 28 h 28"/>
                  <a:gd name="T4" fmla="*/ 0 w 15"/>
                  <a:gd name="T5" fmla="*/ 21 h 28"/>
                  <a:gd name="T6" fmla="*/ 4 w 15"/>
                  <a:gd name="T7" fmla="*/ 14 h 28"/>
                  <a:gd name="T8" fmla="*/ 4 w 15"/>
                  <a:gd name="T9" fmla="*/ 0 h 28"/>
                  <a:gd name="T10" fmla="*/ 10 w 15"/>
                  <a:gd name="T11" fmla="*/ 0 h 28"/>
                  <a:gd name="T12" fmla="*/ 10 w 15"/>
                  <a:gd name="T13" fmla="*/ 14 h 28"/>
                  <a:gd name="T14" fmla="*/ 15 w 15"/>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8">
                    <a:moveTo>
                      <a:pt x="15" y="21"/>
                    </a:moveTo>
                    <a:cubicBezTo>
                      <a:pt x="15" y="25"/>
                      <a:pt x="11" y="28"/>
                      <a:pt x="7" y="28"/>
                    </a:cubicBezTo>
                    <a:cubicBezTo>
                      <a:pt x="3" y="28"/>
                      <a:pt x="0" y="25"/>
                      <a:pt x="0" y="21"/>
                    </a:cubicBezTo>
                    <a:cubicBezTo>
                      <a:pt x="0" y="18"/>
                      <a:pt x="2" y="16"/>
                      <a:pt x="4" y="14"/>
                    </a:cubicBezTo>
                    <a:cubicBezTo>
                      <a:pt x="4" y="0"/>
                      <a:pt x="4" y="0"/>
                      <a:pt x="4" y="0"/>
                    </a:cubicBezTo>
                    <a:cubicBezTo>
                      <a:pt x="10" y="0"/>
                      <a:pt x="10" y="0"/>
                      <a:pt x="10" y="0"/>
                    </a:cubicBezTo>
                    <a:cubicBezTo>
                      <a:pt x="10" y="14"/>
                      <a:pt x="10" y="14"/>
                      <a:pt x="10" y="14"/>
                    </a:cubicBezTo>
                    <a:cubicBezTo>
                      <a:pt x="13" y="16"/>
                      <a:pt x="15" y="18"/>
                      <a:pt x="15" y="21"/>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1" name="Freeform 87">
                <a:extLst>
                  <a:ext uri="{FF2B5EF4-FFF2-40B4-BE49-F238E27FC236}">
                    <a16:creationId xmlns:a16="http://schemas.microsoft.com/office/drawing/2014/main" id="{30A71FED-443C-48EB-95CA-ADFD3FBBCB57}"/>
                  </a:ext>
                </a:extLst>
              </p:cNvPr>
              <p:cNvSpPr>
                <a:spLocks noEditPoints="1"/>
              </p:cNvSpPr>
              <p:nvPr/>
            </p:nvSpPr>
            <p:spPr bwMode="auto">
              <a:xfrm>
                <a:off x="6577013" y="4233863"/>
                <a:ext cx="250825" cy="250825"/>
              </a:xfrm>
              <a:custGeom>
                <a:avLst/>
                <a:gdLst>
                  <a:gd name="T0" fmla="*/ 76 w 81"/>
                  <a:gd name="T1" fmla="*/ 0 h 81"/>
                  <a:gd name="T2" fmla="*/ 5 w 81"/>
                  <a:gd name="T3" fmla="*/ 0 h 81"/>
                  <a:gd name="T4" fmla="*/ 0 w 81"/>
                  <a:gd name="T5" fmla="*/ 5 h 81"/>
                  <a:gd name="T6" fmla="*/ 0 w 81"/>
                  <a:gd name="T7" fmla="*/ 76 h 81"/>
                  <a:gd name="T8" fmla="*/ 5 w 81"/>
                  <a:gd name="T9" fmla="*/ 81 h 81"/>
                  <a:gd name="T10" fmla="*/ 76 w 81"/>
                  <a:gd name="T11" fmla="*/ 81 h 81"/>
                  <a:gd name="T12" fmla="*/ 81 w 81"/>
                  <a:gd name="T13" fmla="*/ 76 h 81"/>
                  <a:gd name="T14" fmla="*/ 81 w 81"/>
                  <a:gd name="T15" fmla="*/ 5 h 81"/>
                  <a:gd name="T16" fmla="*/ 76 w 81"/>
                  <a:gd name="T17" fmla="*/ 0 h 81"/>
                  <a:gd name="T18" fmla="*/ 68 w 81"/>
                  <a:gd name="T19" fmla="*/ 65 h 81"/>
                  <a:gd name="T20" fmla="*/ 65 w 81"/>
                  <a:gd name="T21" fmla="*/ 68 h 81"/>
                  <a:gd name="T22" fmla="*/ 17 w 81"/>
                  <a:gd name="T23" fmla="*/ 68 h 81"/>
                  <a:gd name="T24" fmla="*/ 13 w 81"/>
                  <a:gd name="T25" fmla="*/ 65 h 81"/>
                  <a:gd name="T26" fmla="*/ 13 w 81"/>
                  <a:gd name="T27" fmla="*/ 17 h 81"/>
                  <a:gd name="T28" fmla="*/ 17 w 81"/>
                  <a:gd name="T29" fmla="*/ 13 h 81"/>
                  <a:gd name="T30" fmla="*/ 65 w 81"/>
                  <a:gd name="T31" fmla="*/ 13 h 81"/>
                  <a:gd name="T32" fmla="*/ 68 w 81"/>
                  <a:gd name="T33" fmla="*/ 17 h 81"/>
                  <a:gd name="T34" fmla="*/ 68 w 81"/>
                  <a:gd name="T3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81">
                    <a:moveTo>
                      <a:pt x="76" y="0"/>
                    </a:moveTo>
                    <a:cubicBezTo>
                      <a:pt x="5" y="0"/>
                      <a:pt x="5" y="0"/>
                      <a:pt x="5" y="0"/>
                    </a:cubicBezTo>
                    <a:cubicBezTo>
                      <a:pt x="2" y="0"/>
                      <a:pt x="0" y="2"/>
                      <a:pt x="0" y="5"/>
                    </a:cubicBezTo>
                    <a:cubicBezTo>
                      <a:pt x="0" y="76"/>
                      <a:pt x="0" y="76"/>
                      <a:pt x="0" y="76"/>
                    </a:cubicBezTo>
                    <a:cubicBezTo>
                      <a:pt x="0" y="79"/>
                      <a:pt x="2" y="81"/>
                      <a:pt x="5" y="81"/>
                    </a:cubicBezTo>
                    <a:cubicBezTo>
                      <a:pt x="76" y="81"/>
                      <a:pt x="76" y="81"/>
                      <a:pt x="76" y="81"/>
                    </a:cubicBezTo>
                    <a:cubicBezTo>
                      <a:pt x="79" y="81"/>
                      <a:pt x="81" y="79"/>
                      <a:pt x="81" y="76"/>
                    </a:cubicBezTo>
                    <a:cubicBezTo>
                      <a:pt x="81" y="5"/>
                      <a:pt x="81" y="5"/>
                      <a:pt x="81" y="5"/>
                    </a:cubicBezTo>
                    <a:cubicBezTo>
                      <a:pt x="81" y="2"/>
                      <a:pt x="79" y="0"/>
                      <a:pt x="76" y="0"/>
                    </a:cubicBezTo>
                    <a:close/>
                    <a:moveTo>
                      <a:pt x="68" y="65"/>
                    </a:moveTo>
                    <a:cubicBezTo>
                      <a:pt x="68" y="67"/>
                      <a:pt x="67" y="68"/>
                      <a:pt x="65" y="68"/>
                    </a:cubicBezTo>
                    <a:cubicBezTo>
                      <a:pt x="17" y="68"/>
                      <a:pt x="17" y="68"/>
                      <a:pt x="17" y="68"/>
                    </a:cubicBezTo>
                    <a:cubicBezTo>
                      <a:pt x="15" y="68"/>
                      <a:pt x="13" y="67"/>
                      <a:pt x="13" y="65"/>
                    </a:cubicBezTo>
                    <a:cubicBezTo>
                      <a:pt x="13" y="17"/>
                      <a:pt x="13" y="17"/>
                      <a:pt x="13" y="17"/>
                    </a:cubicBezTo>
                    <a:cubicBezTo>
                      <a:pt x="13" y="15"/>
                      <a:pt x="15" y="13"/>
                      <a:pt x="17" y="13"/>
                    </a:cubicBezTo>
                    <a:cubicBezTo>
                      <a:pt x="65" y="13"/>
                      <a:pt x="65" y="13"/>
                      <a:pt x="65" y="13"/>
                    </a:cubicBezTo>
                    <a:cubicBezTo>
                      <a:pt x="67" y="13"/>
                      <a:pt x="68" y="15"/>
                      <a:pt x="68" y="17"/>
                    </a:cubicBezTo>
                    <a:lnTo>
                      <a:pt x="68" y="65"/>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62" name="Freeform 88">
                <a:extLst>
                  <a:ext uri="{FF2B5EF4-FFF2-40B4-BE49-F238E27FC236}">
                    <a16:creationId xmlns:a16="http://schemas.microsoft.com/office/drawing/2014/main" id="{CFC994B9-4483-4147-B7B1-B42D9D675D8C}"/>
                  </a:ext>
                </a:extLst>
              </p:cNvPr>
              <p:cNvSpPr>
                <a:spLocks/>
              </p:cNvSpPr>
              <p:nvPr/>
            </p:nvSpPr>
            <p:spPr bwMode="auto">
              <a:xfrm>
                <a:off x="6837363" y="4416425"/>
                <a:ext cx="85725" cy="46038"/>
              </a:xfrm>
              <a:custGeom>
                <a:avLst/>
                <a:gdLst>
                  <a:gd name="T0" fmla="*/ 21 w 28"/>
                  <a:gd name="T1" fmla="*/ 0 h 15"/>
                  <a:gd name="T2" fmla="*/ 28 w 28"/>
                  <a:gd name="T3" fmla="*/ 7 h 15"/>
                  <a:gd name="T4" fmla="*/ 21 w 28"/>
                  <a:gd name="T5" fmla="*/ 15 h 15"/>
                  <a:gd name="T6" fmla="*/ 14 w 28"/>
                  <a:gd name="T7" fmla="*/ 10 h 15"/>
                  <a:gd name="T8" fmla="*/ 0 w 28"/>
                  <a:gd name="T9" fmla="*/ 10 h 15"/>
                  <a:gd name="T10" fmla="*/ 0 w 28"/>
                  <a:gd name="T11" fmla="*/ 4 h 15"/>
                  <a:gd name="T12" fmla="*/ 14 w 28"/>
                  <a:gd name="T13" fmla="*/ 4 h 15"/>
                  <a:gd name="T14" fmla="*/ 21 w 2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21" y="0"/>
                    </a:moveTo>
                    <a:cubicBezTo>
                      <a:pt x="25" y="0"/>
                      <a:pt x="28" y="3"/>
                      <a:pt x="28" y="7"/>
                    </a:cubicBezTo>
                    <a:cubicBezTo>
                      <a:pt x="28" y="11"/>
                      <a:pt x="25" y="15"/>
                      <a:pt x="21" y="15"/>
                    </a:cubicBezTo>
                    <a:cubicBezTo>
                      <a:pt x="18" y="15"/>
                      <a:pt x="15" y="13"/>
                      <a:pt x="14" y="10"/>
                    </a:cubicBezTo>
                    <a:cubicBezTo>
                      <a:pt x="0" y="10"/>
                      <a:pt x="0" y="10"/>
                      <a:pt x="0" y="10"/>
                    </a:cubicBezTo>
                    <a:cubicBezTo>
                      <a:pt x="0" y="4"/>
                      <a:pt x="0" y="4"/>
                      <a:pt x="0" y="4"/>
                    </a:cubicBezTo>
                    <a:cubicBezTo>
                      <a:pt x="14" y="4"/>
                      <a:pt x="14" y="4"/>
                      <a:pt x="14" y="4"/>
                    </a:cubicBezTo>
                    <a:cubicBezTo>
                      <a:pt x="15" y="2"/>
                      <a:pt x="18" y="0"/>
                      <a:pt x="21" y="0"/>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3" name="Freeform 89">
                <a:extLst>
                  <a:ext uri="{FF2B5EF4-FFF2-40B4-BE49-F238E27FC236}">
                    <a16:creationId xmlns:a16="http://schemas.microsoft.com/office/drawing/2014/main" id="{F3579A93-07AD-401F-8423-B30260EB9D34}"/>
                  </a:ext>
                </a:extLst>
              </p:cNvPr>
              <p:cNvSpPr>
                <a:spLocks/>
              </p:cNvSpPr>
              <p:nvPr/>
            </p:nvSpPr>
            <p:spPr bwMode="auto">
              <a:xfrm>
                <a:off x="6837363" y="4335463"/>
                <a:ext cx="85725" cy="46038"/>
              </a:xfrm>
              <a:custGeom>
                <a:avLst/>
                <a:gdLst>
                  <a:gd name="T0" fmla="*/ 21 w 28"/>
                  <a:gd name="T1" fmla="*/ 0 h 15"/>
                  <a:gd name="T2" fmla="*/ 28 w 28"/>
                  <a:gd name="T3" fmla="*/ 8 h 15"/>
                  <a:gd name="T4" fmla="*/ 21 w 28"/>
                  <a:gd name="T5" fmla="*/ 15 h 15"/>
                  <a:gd name="T6" fmla="*/ 14 w 28"/>
                  <a:gd name="T7" fmla="*/ 11 h 15"/>
                  <a:gd name="T8" fmla="*/ 0 w 28"/>
                  <a:gd name="T9" fmla="*/ 11 h 15"/>
                  <a:gd name="T10" fmla="*/ 0 w 28"/>
                  <a:gd name="T11" fmla="*/ 5 h 15"/>
                  <a:gd name="T12" fmla="*/ 14 w 28"/>
                  <a:gd name="T13" fmla="*/ 5 h 15"/>
                  <a:gd name="T14" fmla="*/ 21 w 2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21" y="0"/>
                    </a:moveTo>
                    <a:cubicBezTo>
                      <a:pt x="25" y="0"/>
                      <a:pt x="28" y="4"/>
                      <a:pt x="28" y="8"/>
                    </a:cubicBezTo>
                    <a:cubicBezTo>
                      <a:pt x="28" y="12"/>
                      <a:pt x="25" y="15"/>
                      <a:pt x="21" y="15"/>
                    </a:cubicBezTo>
                    <a:cubicBezTo>
                      <a:pt x="18" y="15"/>
                      <a:pt x="15" y="13"/>
                      <a:pt x="14" y="11"/>
                    </a:cubicBezTo>
                    <a:cubicBezTo>
                      <a:pt x="0" y="11"/>
                      <a:pt x="0" y="11"/>
                      <a:pt x="0" y="11"/>
                    </a:cubicBezTo>
                    <a:cubicBezTo>
                      <a:pt x="0" y="5"/>
                      <a:pt x="0" y="5"/>
                      <a:pt x="0" y="5"/>
                    </a:cubicBezTo>
                    <a:cubicBezTo>
                      <a:pt x="14" y="5"/>
                      <a:pt x="14" y="5"/>
                      <a:pt x="14" y="5"/>
                    </a:cubicBezTo>
                    <a:cubicBezTo>
                      <a:pt x="15" y="2"/>
                      <a:pt x="18" y="0"/>
                      <a:pt x="21" y="0"/>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4" name="Freeform 90">
                <a:extLst>
                  <a:ext uri="{FF2B5EF4-FFF2-40B4-BE49-F238E27FC236}">
                    <a16:creationId xmlns:a16="http://schemas.microsoft.com/office/drawing/2014/main" id="{36629CB1-F772-4DFA-8575-B1291B8381EF}"/>
                  </a:ext>
                </a:extLst>
              </p:cNvPr>
              <p:cNvSpPr>
                <a:spLocks/>
              </p:cNvSpPr>
              <p:nvPr/>
            </p:nvSpPr>
            <p:spPr bwMode="auto">
              <a:xfrm>
                <a:off x="6837363" y="4257675"/>
                <a:ext cx="85725" cy="44450"/>
              </a:xfrm>
              <a:custGeom>
                <a:avLst/>
                <a:gdLst>
                  <a:gd name="T0" fmla="*/ 21 w 28"/>
                  <a:gd name="T1" fmla="*/ 0 h 14"/>
                  <a:gd name="T2" fmla="*/ 28 w 28"/>
                  <a:gd name="T3" fmla="*/ 7 h 14"/>
                  <a:gd name="T4" fmla="*/ 21 w 28"/>
                  <a:gd name="T5" fmla="*/ 14 h 14"/>
                  <a:gd name="T6" fmla="*/ 14 w 28"/>
                  <a:gd name="T7" fmla="*/ 10 h 14"/>
                  <a:gd name="T8" fmla="*/ 0 w 28"/>
                  <a:gd name="T9" fmla="*/ 10 h 14"/>
                  <a:gd name="T10" fmla="*/ 0 w 28"/>
                  <a:gd name="T11" fmla="*/ 4 h 14"/>
                  <a:gd name="T12" fmla="*/ 14 w 28"/>
                  <a:gd name="T13" fmla="*/ 4 h 14"/>
                  <a:gd name="T14" fmla="*/ 21 w 28"/>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4">
                    <a:moveTo>
                      <a:pt x="21" y="0"/>
                    </a:moveTo>
                    <a:cubicBezTo>
                      <a:pt x="25" y="0"/>
                      <a:pt x="28" y="3"/>
                      <a:pt x="28" y="7"/>
                    </a:cubicBezTo>
                    <a:cubicBezTo>
                      <a:pt x="28" y="11"/>
                      <a:pt x="25" y="14"/>
                      <a:pt x="21" y="14"/>
                    </a:cubicBezTo>
                    <a:cubicBezTo>
                      <a:pt x="18" y="14"/>
                      <a:pt x="15" y="13"/>
                      <a:pt x="14" y="10"/>
                    </a:cubicBezTo>
                    <a:cubicBezTo>
                      <a:pt x="0" y="10"/>
                      <a:pt x="0" y="10"/>
                      <a:pt x="0" y="10"/>
                    </a:cubicBezTo>
                    <a:cubicBezTo>
                      <a:pt x="0" y="4"/>
                      <a:pt x="0" y="4"/>
                      <a:pt x="0" y="4"/>
                    </a:cubicBezTo>
                    <a:cubicBezTo>
                      <a:pt x="14" y="4"/>
                      <a:pt x="14" y="4"/>
                      <a:pt x="14" y="4"/>
                    </a:cubicBezTo>
                    <a:cubicBezTo>
                      <a:pt x="15" y="1"/>
                      <a:pt x="18" y="0"/>
                      <a:pt x="21" y="0"/>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5" name="Freeform 91">
                <a:extLst>
                  <a:ext uri="{FF2B5EF4-FFF2-40B4-BE49-F238E27FC236}">
                    <a16:creationId xmlns:a16="http://schemas.microsoft.com/office/drawing/2014/main" id="{E066F7CD-D769-46E2-9FD0-E9435B96D031}"/>
                  </a:ext>
                </a:extLst>
              </p:cNvPr>
              <p:cNvSpPr>
                <a:spLocks/>
              </p:cNvSpPr>
              <p:nvPr/>
            </p:nvSpPr>
            <p:spPr bwMode="auto">
              <a:xfrm>
                <a:off x="6481763" y="4416425"/>
                <a:ext cx="85725" cy="46038"/>
              </a:xfrm>
              <a:custGeom>
                <a:avLst/>
                <a:gdLst>
                  <a:gd name="T0" fmla="*/ 8 w 28"/>
                  <a:gd name="T1" fmla="*/ 0 h 15"/>
                  <a:gd name="T2" fmla="*/ 0 w 28"/>
                  <a:gd name="T3" fmla="*/ 7 h 15"/>
                  <a:gd name="T4" fmla="*/ 8 w 28"/>
                  <a:gd name="T5" fmla="*/ 15 h 15"/>
                  <a:gd name="T6" fmla="*/ 14 w 28"/>
                  <a:gd name="T7" fmla="*/ 10 h 15"/>
                  <a:gd name="T8" fmla="*/ 28 w 28"/>
                  <a:gd name="T9" fmla="*/ 10 h 15"/>
                  <a:gd name="T10" fmla="*/ 28 w 28"/>
                  <a:gd name="T11" fmla="*/ 4 h 15"/>
                  <a:gd name="T12" fmla="*/ 14 w 28"/>
                  <a:gd name="T13" fmla="*/ 4 h 15"/>
                  <a:gd name="T14" fmla="*/ 8 w 2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8" y="0"/>
                    </a:moveTo>
                    <a:cubicBezTo>
                      <a:pt x="4" y="0"/>
                      <a:pt x="0" y="3"/>
                      <a:pt x="0" y="7"/>
                    </a:cubicBezTo>
                    <a:cubicBezTo>
                      <a:pt x="0" y="11"/>
                      <a:pt x="4" y="15"/>
                      <a:pt x="8" y="15"/>
                    </a:cubicBezTo>
                    <a:cubicBezTo>
                      <a:pt x="10" y="15"/>
                      <a:pt x="13" y="13"/>
                      <a:pt x="14" y="10"/>
                    </a:cubicBezTo>
                    <a:cubicBezTo>
                      <a:pt x="28" y="10"/>
                      <a:pt x="28" y="10"/>
                      <a:pt x="28" y="10"/>
                    </a:cubicBezTo>
                    <a:cubicBezTo>
                      <a:pt x="28" y="4"/>
                      <a:pt x="28" y="4"/>
                      <a:pt x="28" y="4"/>
                    </a:cubicBezTo>
                    <a:cubicBezTo>
                      <a:pt x="14" y="4"/>
                      <a:pt x="14" y="4"/>
                      <a:pt x="14" y="4"/>
                    </a:cubicBezTo>
                    <a:cubicBezTo>
                      <a:pt x="13" y="2"/>
                      <a:pt x="10" y="0"/>
                      <a:pt x="8" y="0"/>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6" name="Freeform 92">
                <a:extLst>
                  <a:ext uri="{FF2B5EF4-FFF2-40B4-BE49-F238E27FC236}">
                    <a16:creationId xmlns:a16="http://schemas.microsoft.com/office/drawing/2014/main" id="{1E706DF8-57A4-4541-A85A-868D0C454F9A}"/>
                  </a:ext>
                </a:extLst>
              </p:cNvPr>
              <p:cNvSpPr>
                <a:spLocks/>
              </p:cNvSpPr>
              <p:nvPr/>
            </p:nvSpPr>
            <p:spPr bwMode="auto">
              <a:xfrm>
                <a:off x="6481763" y="4335463"/>
                <a:ext cx="85725" cy="46038"/>
              </a:xfrm>
              <a:custGeom>
                <a:avLst/>
                <a:gdLst>
                  <a:gd name="T0" fmla="*/ 8 w 28"/>
                  <a:gd name="T1" fmla="*/ 0 h 15"/>
                  <a:gd name="T2" fmla="*/ 0 w 28"/>
                  <a:gd name="T3" fmla="*/ 8 h 15"/>
                  <a:gd name="T4" fmla="*/ 8 w 28"/>
                  <a:gd name="T5" fmla="*/ 15 h 15"/>
                  <a:gd name="T6" fmla="*/ 14 w 28"/>
                  <a:gd name="T7" fmla="*/ 11 h 15"/>
                  <a:gd name="T8" fmla="*/ 28 w 28"/>
                  <a:gd name="T9" fmla="*/ 11 h 15"/>
                  <a:gd name="T10" fmla="*/ 28 w 28"/>
                  <a:gd name="T11" fmla="*/ 5 h 15"/>
                  <a:gd name="T12" fmla="*/ 14 w 28"/>
                  <a:gd name="T13" fmla="*/ 5 h 15"/>
                  <a:gd name="T14" fmla="*/ 8 w 2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8" y="0"/>
                    </a:moveTo>
                    <a:cubicBezTo>
                      <a:pt x="4" y="0"/>
                      <a:pt x="0" y="4"/>
                      <a:pt x="0" y="8"/>
                    </a:cubicBezTo>
                    <a:cubicBezTo>
                      <a:pt x="0" y="12"/>
                      <a:pt x="4" y="15"/>
                      <a:pt x="8" y="15"/>
                    </a:cubicBezTo>
                    <a:cubicBezTo>
                      <a:pt x="10" y="15"/>
                      <a:pt x="13" y="13"/>
                      <a:pt x="14" y="11"/>
                    </a:cubicBezTo>
                    <a:cubicBezTo>
                      <a:pt x="28" y="11"/>
                      <a:pt x="28" y="11"/>
                      <a:pt x="28" y="11"/>
                    </a:cubicBezTo>
                    <a:cubicBezTo>
                      <a:pt x="28" y="5"/>
                      <a:pt x="28" y="5"/>
                      <a:pt x="28" y="5"/>
                    </a:cubicBezTo>
                    <a:cubicBezTo>
                      <a:pt x="14" y="5"/>
                      <a:pt x="14" y="5"/>
                      <a:pt x="14" y="5"/>
                    </a:cubicBezTo>
                    <a:cubicBezTo>
                      <a:pt x="13" y="2"/>
                      <a:pt x="10" y="0"/>
                      <a:pt x="8" y="0"/>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sp>
            <p:nvSpPr>
              <p:cNvPr id="67" name="Freeform 93">
                <a:extLst>
                  <a:ext uri="{FF2B5EF4-FFF2-40B4-BE49-F238E27FC236}">
                    <a16:creationId xmlns:a16="http://schemas.microsoft.com/office/drawing/2014/main" id="{BDF3E3F5-35F6-4328-932B-EFC9F55FF192}"/>
                  </a:ext>
                </a:extLst>
              </p:cNvPr>
              <p:cNvSpPr>
                <a:spLocks/>
              </p:cNvSpPr>
              <p:nvPr/>
            </p:nvSpPr>
            <p:spPr bwMode="auto">
              <a:xfrm>
                <a:off x="6481763" y="4257675"/>
                <a:ext cx="85725" cy="44450"/>
              </a:xfrm>
              <a:custGeom>
                <a:avLst/>
                <a:gdLst>
                  <a:gd name="T0" fmla="*/ 8 w 28"/>
                  <a:gd name="T1" fmla="*/ 0 h 14"/>
                  <a:gd name="T2" fmla="*/ 0 w 28"/>
                  <a:gd name="T3" fmla="*/ 7 h 14"/>
                  <a:gd name="T4" fmla="*/ 8 w 28"/>
                  <a:gd name="T5" fmla="*/ 14 h 14"/>
                  <a:gd name="T6" fmla="*/ 14 w 28"/>
                  <a:gd name="T7" fmla="*/ 10 h 14"/>
                  <a:gd name="T8" fmla="*/ 28 w 28"/>
                  <a:gd name="T9" fmla="*/ 10 h 14"/>
                  <a:gd name="T10" fmla="*/ 28 w 28"/>
                  <a:gd name="T11" fmla="*/ 4 h 14"/>
                  <a:gd name="T12" fmla="*/ 14 w 28"/>
                  <a:gd name="T13" fmla="*/ 4 h 14"/>
                  <a:gd name="T14" fmla="*/ 8 w 28"/>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4">
                    <a:moveTo>
                      <a:pt x="8" y="0"/>
                    </a:moveTo>
                    <a:cubicBezTo>
                      <a:pt x="4" y="0"/>
                      <a:pt x="0" y="3"/>
                      <a:pt x="0" y="7"/>
                    </a:cubicBezTo>
                    <a:cubicBezTo>
                      <a:pt x="0" y="11"/>
                      <a:pt x="4" y="14"/>
                      <a:pt x="8" y="14"/>
                    </a:cubicBezTo>
                    <a:cubicBezTo>
                      <a:pt x="10" y="14"/>
                      <a:pt x="13" y="13"/>
                      <a:pt x="14" y="10"/>
                    </a:cubicBezTo>
                    <a:cubicBezTo>
                      <a:pt x="28" y="10"/>
                      <a:pt x="28" y="10"/>
                      <a:pt x="28" y="10"/>
                    </a:cubicBezTo>
                    <a:cubicBezTo>
                      <a:pt x="28" y="4"/>
                      <a:pt x="28" y="4"/>
                      <a:pt x="28" y="4"/>
                    </a:cubicBezTo>
                    <a:cubicBezTo>
                      <a:pt x="14" y="4"/>
                      <a:pt x="14" y="4"/>
                      <a:pt x="14" y="4"/>
                    </a:cubicBezTo>
                    <a:cubicBezTo>
                      <a:pt x="13" y="1"/>
                      <a:pt x="10" y="0"/>
                      <a:pt x="8" y="0"/>
                    </a:cubicBez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7E88E547-845E-4FA2-B277-36452F39D22E}"/>
                </a:ext>
              </a:extLst>
            </p:cNvPr>
            <p:cNvGrpSpPr/>
            <p:nvPr/>
          </p:nvGrpSpPr>
          <p:grpSpPr>
            <a:xfrm>
              <a:off x="4140274" y="4720628"/>
              <a:ext cx="284739" cy="548975"/>
              <a:chOff x="4221163" y="2395538"/>
              <a:chExt cx="260350" cy="371476"/>
            </a:xfrm>
            <a:solidFill>
              <a:srgbClr val="E5E5E5"/>
            </a:solidFill>
          </p:grpSpPr>
          <p:sp>
            <p:nvSpPr>
              <p:cNvPr id="36" name="Freeform 21">
                <a:extLst>
                  <a:ext uri="{FF2B5EF4-FFF2-40B4-BE49-F238E27FC236}">
                    <a16:creationId xmlns:a16="http://schemas.microsoft.com/office/drawing/2014/main" id="{E8392218-E443-420A-8155-D128ADE4A6DA}"/>
                  </a:ext>
                </a:extLst>
              </p:cNvPr>
              <p:cNvSpPr>
                <a:spLocks/>
              </p:cNvSpPr>
              <p:nvPr/>
            </p:nvSpPr>
            <p:spPr bwMode="auto">
              <a:xfrm>
                <a:off x="4259263" y="2714626"/>
                <a:ext cx="161925" cy="52388"/>
              </a:xfrm>
              <a:custGeom>
                <a:avLst/>
                <a:gdLst>
                  <a:gd name="T0" fmla="*/ 711 w 711"/>
                  <a:gd name="T1" fmla="*/ 191 h 234"/>
                  <a:gd name="T2" fmla="*/ 711 w 711"/>
                  <a:gd name="T3" fmla="*/ 191 h 234"/>
                  <a:gd name="T4" fmla="*/ 710 w 711"/>
                  <a:gd name="T5" fmla="*/ 200 h 234"/>
                  <a:gd name="T6" fmla="*/ 706 w 711"/>
                  <a:gd name="T7" fmla="*/ 208 h 234"/>
                  <a:gd name="T8" fmla="*/ 703 w 711"/>
                  <a:gd name="T9" fmla="*/ 215 h 234"/>
                  <a:gd name="T10" fmla="*/ 698 w 711"/>
                  <a:gd name="T11" fmla="*/ 221 h 234"/>
                  <a:gd name="T12" fmla="*/ 692 w 711"/>
                  <a:gd name="T13" fmla="*/ 227 h 234"/>
                  <a:gd name="T14" fmla="*/ 685 w 711"/>
                  <a:gd name="T15" fmla="*/ 231 h 234"/>
                  <a:gd name="T16" fmla="*/ 676 w 711"/>
                  <a:gd name="T17" fmla="*/ 233 h 234"/>
                  <a:gd name="T18" fmla="*/ 668 w 711"/>
                  <a:gd name="T19" fmla="*/ 234 h 234"/>
                  <a:gd name="T20" fmla="*/ 43 w 711"/>
                  <a:gd name="T21" fmla="*/ 234 h 234"/>
                  <a:gd name="T22" fmla="*/ 43 w 711"/>
                  <a:gd name="T23" fmla="*/ 234 h 234"/>
                  <a:gd name="T24" fmla="*/ 33 w 711"/>
                  <a:gd name="T25" fmla="*/ 233 h 234"/>
                  <a:gd name="T26" fmla="*/ 26 w 711"/>
                  <a:gd name="T27" fmla="*/ 231 h 234"/>
                  <a:gd name="T28" fmla="*/ 19 w 711"/>
                  <a:gd name="T29" fmla="*/ 227 h 234"/>
                  <a:gd name="T30" fmla="*/ 13 w 711"/>
                  <a:gd name="T31" fmla="*/ 221 h 234"/>
                  <a:gd name="T32" fmla="*/ 8 w 711"/>
                  <a:gd name="T33" fmla="*/ 215 h 234"/>
                  <a:gd name="T34" fmla="*/ 3 w 711"/>
                  <a:gd name="T35" fmla="*/ 208 h 234"/>
                  <a:gd name="T36" fmla="*/ 0 w 711"/>
                  <a:gd name="T37" fmla="*/ 200 h 234"/>
                  <a:gd name="T38" fmla="*/ 0 w 711"/>
                  <a:gd name="T39" fmla="*/ 191 h 234"/>
                  <a:gd name="T40" fmla="*/ 0 w 711"/>
                  <a:gd name="T41" fmla="*/ 43 h 234"/>
                  <a:gd name="T42" fmla="*/ 0 w 711"/>
                  <a:gd name="T43" fmla="*/ 43 h 234"/>
                  <a:gd name="T44" fmla="*/ 0 w 711"/>
                  <a:gd name="T45" fmla="*/ 34 h 234"/>
                  <a:gd name="T46" fmla="*/ 3 w 711"/>
                  <a:gd name="T47" fmla="*/ 26 h 234"/>
                  <a:gd name="T48" fmla="*/ 8 w 711"/>
                  <a:gd name="T49" fmla="*/ 19 h 234"/>
                  <a:gd name="T50" fmla="*/ 13 w 711"/>
                  <a:gd name="T51" fmla="*/ 13 h 234"/>
                  <a:gd name="T52" fmla="*/ 19 w 711"/>
                  <a:gd name="T53" fmla="*/ 7 h 234"/>
                  <a:gd name="T54" fmla="*/ 26 w 711"/>
                  <a:gd name="T55" fmla="*/ 3 h 234"/>
                  <a:gd name="T56" fmla="*/ 33 w 711"/>
                  <a:gd name="T57" fmla="*/ 1 h 234"/>
                  <a:gd name="T58" fmla="*/ 43 w 711"/>
                  <a:gd name="T59" fmla="*/ 0 h 234"/>
                  <a:gd name="T60" fmla="*/ 668 w 711"/>
                  <a:gd name="T61" fmla="*/ 0 h 234"/>
                  <a:gd name="T62" fmla="*/ 668 w 711"/>
                  <a:gd name="T63" fmla="*/ 0 h 234"/>
                  <a:gd name="T64" fmla="*/ 676 w 711"/>
                  <a:gd name="T65" fmla="*/ 1 h 234"/>
                  <a:gd name="T66" fmla="*/ 685 w 711"/>
                  <a:gd name="T67" fmla="*/ 3 h 234"/>
                  <a:gd name="T68" fmla="*/ 692 w 711"/>
                  <a:gd name="T69" fmla="*/ 7 h 234"/>
                  <a:gd name="T70" fmla="*/ 698 w 711"/>
                  <a:gd name="T71" fmla="*/ 13 h 234"/>
                  <a:gd name="T72" fmla="*/ 703 w 711"/>
                  <a:gd name="T73" fmla="*/ 19 h 234"/>
                  <a:gd name="T74" fmla="*/ 706 w 711"/>
                  <a:gd name="T75" fmla="*/ 26 h 234"/>
                  <a:gd name="T76" fmla="*/ 710 w 711"/>
                  <a:gd name="T77" fmla="*/ 34 h 234"/>
                  <a:gd name="T78" fmla="*/ 711 w 711"/>
                  <a:gd name="T79" fmla="*/ 43 h 234"/>
                  <a:gd name="T80" fmla="*/ 711 w 711"/>
                  <a:gd name="T81" fmla="*/ 19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1" h="234">
                    <a:moveTo>
                      <a:pt x="711" y="191"/>
                    </a:moveTo>
                    <a:lnTo>
                      <a:pt x="711" y="191"/>
                    </a:lnTo>
                    <a:lnTo>
                      <a:pt x="710" y="200"/>
                    </a:lnTo>
                    <a:lnTo>
                      <a:pt x="706" y="208"/>
                    </a:lnTo>
                    <a:lnTo>
                      <a:pt x="703" y="215"/>
                    </a:lnTo>
                    <a:lnTo>
                      <a:pt x="698" y="221"/>
                    </a:lnTo>
                    <a:lnTo>
                      <a:pt x="692" y="227"/>
                    </a:lnTo>
                    <a:lnTo>
                      <a:pt x="685" y="231"/>
                    </a:lnTo>
                    <a:lnTo>
                      <a:pt x="676" y="233"/>
                    </a:lnTo>
                    <a:lnTo>
                      <a:pt x="668" y="234"/>
                    </a:lnTo>
                    <a:lnTo>
                      <a:pt x="43" y="234"/>
                    </a:lnTo>
                    <a:lnTo>
                      <a:pt x="43" y="234"/>
                    </a:lnTo>
                    <a:lnTo>
                      <a:pt x="33" y="233"/>
                    </a:lnTo>
                    <a:lnTo>
                      <a:pt x="26" y="231"/>
                    </a:lnTo>
                    <a:lnTo>
                      <a:pt x="19" y="227"/>
                    </a:lnTo>
                    <a:lnTo>
                      <a:pt x="13" y="221"/>
                    </a:lnTo>
                    <a:lnTo>
                      <a:pt x="8" y="215"/>
                    </a:lnTo>
                    <a:lnTo>
                      <a:pt x="3" y="208"/>
                    </a:lnTo>
                    <a:lnTo>
                      <a:pt x="0" y="200"/>
                    </a:lnTo>
                    <a:lnTo>
                      <a:pt x="0" y="191"/>
                    </a:lnTo>
                    <a:lnTo>
                      <a:pt x="0" y="43"/>
                    </a:lnTo>
                    <a:lnTo>
                      <a:pt x="0" y="43"/>
                    </a:lnTo>
                    <a:lnTo>
                      <a:pt x="0" y="34"/>
                    </a:lnTo>
                    <a:lnTo>
                      <a:pt x="3" y="26"/>
                    </a:lnTo>
                    <a:lnTo>
                      <a:pt x="8" y="19"/>
                    </a:lnTo>
                    <a:lnTo>
                      <a:pt x="13" y="13"/>
                    </a:lnTo>
                    <a:lnTo>
                      <a:pt x="19" y="7"/>
                    </a:lnTo>
                    <a:lnTo>
                      <a:pt x="26" y="3"/>
                    </a:lnTo>
                    <a:lnTo>
                      <a:pt x="33" y="1"/>
                    </a:lnTo>
                    <a:lnTo>
                      <a:pt x="43" y="0"/>
                    </a:lnTo>
                    <a:lnTo>
                      <a:pt x="668" y="0"/>
                    </a:lnTo>
                    <a:lnTo>
                      <a:pt x="668" y="0"/>
                    </a:lnTo>
                    <a:lnTo>
                      <a:pt x="676" y="1"/>
                    </a:lnTo>
                    <a:lnTo>
                      <a:pt x="685" y="3"/>
                    </a:lnTo>
                    <a:lnTo>
                      <a:pt x="692" y="7"/>
                    </a:lnTo>
                    <a:lnTo>
                      <a:pt x="698" y="13"/>
                    </a:lnTo>
                    <a:lnTo>
                      <a:pt x="703" y="19"/>
                    </a:lnTo>
                    <a:lnTo>
                      <a:pt x="706" y="26"/>
                    </a:lnTo>
                    <a:lnTo>
                      <a:pt x="710" y="34"/>
                    </a:lnTo>
                    <a:lnTo>
                      <a:pt x="711" y="43"/>
                    </a:lnTo>
                    <a:lnTo>
                      <a:pt x="711" y="191"/>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37" name="Freeform 22">
                <a:extLst>
                  <a:ext uri="{FF2B5EF4-FFF2-40B4-BE49-F238E27FC236}">
                    <a16:creationId xmlns:a16="http://schemas.microsoft.com/office/drawing/2014/main" id="{6BE10CCC-0784-4907-9B79-4C49FCED16A4}"/>
                  </a:ext>
                </a:extLst>
              </p:cNvPr>
              <p:cNvSpPr>
                <a:spLocks/>
              </p:cNvSpPr>
              <p:nvPr/>
            </p:nvSpPr>
            <p:spPr bwMode="auto">
              <a:xfrm>
                <a:off x="4259263" y="2395538"/>
                <a:ext cx="161925" cy="53975"/>
              </a:xfrm>
              <a:custGeom>
                <a:avLst/>
                <a:gdLst>
                  <a:gd name="T0" fmla="*/ 711 w 711"/>
                  <a:gd name="T1" fmla="*/ 191 h 233"/>
                  <a:gd name="T2" fmla="*/ 711 w 711"/>
                  <a:gd name="T3" fmla="*/ 191 h 233"/>
                  <a:gd name="T4" fmla="*/ 710 w 711"/>
                  <a:gd name="T5" fmla="*/ 199 h 233"/>
                  <a:gd name="T6" fmla="*/ 706 w 711"/>
                  <a:gd name="T7" fmla="*/ 207 h 233"/>
                  <a:gd name="T8" fmla="*/ 703 w 711"/>
                  <a:gd name="T9" fmla="*/ 215 h 233"/>
                  <a:gd name="T10" fmla="*/ 698 w 711"/>
                  <a:gd name="T11" fmla="*/ 221 h 233"/>
                  <a:gd name="T12" fmla="*/ 692 w 711"/>
                  <a:gd name="T13" fmla="*/ 226 h 233"/>
                  <a:gd name="T14" fmla="*/ 685 w 711"/>
                  <a:gd name="T15" fmla="*/ 230 h 233"/>
                  <a:gd name="T16" fmla="*/ 676 w 711"/>
                  <a:gd name="T17" fmla="*/ 232 h 233"/>
                  <a:gd name="T18" fmla="*/ 668 w 711"/>
                  <a:gd name="T19" fmla="*/ 233 h 233"/>
                  <a:gd name="T20" fmla="*/ 43 w 711"/>
                  <a:gd name="T21" fmla="*/ 233 h 233"/>
                  <a:gd name="T22" fmla="*/ 43 w 711"/>
                  <a:gd name="T23" fmla="*/ 233 h 233"/>
                  <a:gd name="T24" fmla="*/ 33 w 711"/>
                  <a:gd name="T25" fmla="*/ 232 h 233"/>
                  <a:gd name="T26" fmla="*/ 26 w 711"/>
                  <a:gd name="T27" fmla="*/ 230 h 233"/>
                  <a:gd name="T28" fmla="*/ 19 w 711"/>
                  <a:gd name="T29" fmla="*/ 226 h 233"/>
                  <a:gd name="T30" fmla="*/ 13 w 711"/>
                  <a:gd name="T31" fmla="*/ 221 h 233"/>
                  <a:gd name="T32" fmla="*/ 8 w 711"/>
                  <a:gd name="T33" fmla="*/ 215 h 233"/>
                  <a:gd name="T34" fmla="*/ 3 w 711"/>
                  <a:gd name="T35" fmla="*/ 207 h 233"/>
                  <a:gd name="T36" fmla="*/ 0 w 711"/>
                  <a:gd name="T37" fmla="*/ 199 h 233"/>
                  <a:gd name="T38" fmla="*/ 0 w 711"/>
                  <a:gd name="T39" fmla="*/ 191 h 233"/>
                  <a:gd name="T40" fmla="*/ 0 w 711"/>
                  <a:gd name="T41" fmla="*/ 42 h 233"/>
                  <a:gd name="T42" fmla="*/ 0 w 711"/>
                  <a:gd name="T43" fmla="*/ 42 h 233"/>
                  <a:gd name="T44" fmla="*/ 0 w 711"/>
                  <a:gd name="T45" fmla="*/ 34 h 233"/>
                  <a:gd name="T46" fmla="*/ 3 w 711"/>
                  <a:gd name="T47" fmla="*/ 25 h 233"/>
                  <a:gd name="T48" fmla="*/ 8 w 711"/>
                  <a:gd name="T49" fmla="*/ 18 h 233"/>
                  <a:gd name="T50" fmla="*/ 13 w 711"/>
                  <a:gd name="T51" fmla="*/ 12 h 233"/>
                  <a:gd name="T52" fmla="*/ 19 w 711"/>
                  <a:gd name="T53" fmla="*/ 7 h 233"/>
                  <a:gd name="T54" fmla="*/ 26 w 711"/>
                  <a:gd name="T55" fmla="*/ 3 h 233"/>
                  <a:gd name="T56" fmla="*/ 33 w 711"/>
                  <a:gd name="T57" fmla="*/ 1 h 233"/>
                  <a:gd name="T58" fmla="*/ 43 w 711"/>
                  <a:gd name="T59" fmla="*/ 0 h 233"/>
                  <a:gd name="T60" fmla="*/ 668 w 711"/>
                  <a:gd name="T61" fmla="*/ 0 h 233"/>
                  <a:gd name="T62" fmla="*/ 668 w 711"/>
                  <a:gd name="T63" fmla="*/ 0 h 233"/>
                  <a:gd name="T64" fmla="*/ 676 w 711"/>
                  <a:gd name="T65" fmla="*/ 1 h 233"/>
                  <a:gd name="T66" fmla="*/ 685 w 711"/>
                  <a:gd name="T67" fmla="*/ 3 h 233"/>
                  <a:gd name="T68" fmla="*/ 692 w 711"/>
                  <a:gd name="T69" fmla="*/ 7 h 233"/>
                  <a:gd name="T70" fmla="*/ 698 w 711"/>
                  <a:gd name="T71" fmla="*/ 12 h 233"/>
                  <a:gd name="T72" fmla="*/ 703 w 711"/>
                  <a:gd name="T73" fmla="*/ 18 h 233"/>
                  <a:gd name="T74" fmla="*/ 706 w 711"/>
                  <a:gd name="T75" fmla="*/ 25 h 233"/>
                  <a:gd name="T76" fmla="*/ 710 w 711"/>
                  <a:gd name="T77" fmla="*/ 34 h 233"/>
                  <a:gd name="T78" fmla="*/ 711 w 711"/>
                  <a:gd name="T79" fmla="*/ 42 h 233"/>
                  <a:gd name="T80" fmla="*/ 711 w 711"/>
                  <a:gd name="T81" fmla="*/ 19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1" h="233">
                    <a:moveTo>
                      <a:pt x="711" y="191"/>
                    </a:moveTo>
                    <a:lnTo>
                      <a:pt x="711" y="191"/>
                    </a:lnTo>
                    <a:lnTo>
                      <a:pt x="710" y="199"/>
                    </a:lnTo>
                    <a:lnTo>
                      <a:pt x="706" y="207"/>
                    </a:lnTo>
                    <a:lnTo>
                      <a:pt x="703" y="215"/>
                    </a:lnTo>
                    <a:lnTo>
                      <a:pt x="698" y="221"/>
                    </a:lnTo>
                    <a:lnTo>
                      <a:pt x="692" y="226"/>
                    </a:lnTo>
                    <a:lnTo>
                      <a:pt x="685" y="230"/>
                    </a:lnTo>
                    <a:lnTo>
                      <a:pt x="676" y="232"/>
                    </a:lnTo>
                    <a:lnTo>
                      <a:pt x="668" y="233"/>
                    </a:lnTo>
                    <a:lnTo>
                      <a:pt x="43" y="233"/>
                    </a:lnTo>
                    <a:lnTo>
                      <a:pt x="43" y="233"/>
                    </a:lnTo>
                    <a:lnTo>
                      <a:pt x="33" y="232"/>
                    </a:lnTo>
                    <a:lnTo>
                      <a:pt x="26" y="230"/>
                    </a:lnTo>
                    <a:lnTo>
                      <a:pt x="19" y="226"/>
                    </a:lnTo>
                    <a:lnTo>
                      <a:pt x="13" y="221"/>
                    </a:lnTo>
                    <a:lnTo>
                      <a:pt x="8" y="215"/>
                    </a:lnTo>
                    <a:lnTo>
                      <a:pt x="3" y="207"/>
                    </a:lnTo>
                    <a:lnTo>
                      <a:pt x="0" y="199"/>
                    </a:lnTo>
                    <a:lnTo>
                      <a:pt x="0" y="191"/>
                    </a:lnTo>
                    <a:lnTo>
                      <a:pt x="0" y="42"/>
                    </a:lnTo>
                    <a:lnTo>
                      <a:pt x="0" y="42"/>
                    </a:lnTo>
                    <a:lnTo>
                      <a:pt x="0" y="34"/>
                    </a:lnTo>
                    <a:lnTo>
                      <a:pt x="3" y="25"/>
                    </a:lnTo>
                    <a:lnTo>
                      <a:pt x="8" y="18"/>
                    </a:lnTo>
                    <a:lnTo>
                      <a:pt x="13" y="12"/>
                    </a:lnTo>
                    <a:lnTo>
                      <a:pt x="19" y="7"/>
                    </a:lnTo>
                    <a:lnTo>
                      <a:pt x="26" y="3"/>
                    </a:lnTo>
                    <a:lnTo>
                      <a:pt x="33" y="1"/>
                    </a:lnTo>
                    <a:lnTo>
                      <a:pt x="43" y="0"/>
                    </a:lnTo>
                    <a:lnTo>
                      <a:pt x="668" y="0"/>
                    </a:lnTo>
                    <a:lnTo>
                      <a:pt x="668" y="0"/>
                    </a:lnTo>
                    <a:lnTo>
                      <a:pt x="676" y="1"/>
                    </a:lnTo>
                    <a:lnTo>
                      <a:pt x="685" y="3"/>
                    </a:lnTo>
                    <a:lnTo>
                      <a:pt x="692" y="7"/>
                    </a:lnTo>
                    <a:lnTo>
                      <a:pt x="698" y="12"/>
                    </a:lnTo>
                    <a:lnTo>
                      <a:pt x="703" y="18"/>
                    </a:lnTo>
                    <a:lnTo>
                      <a:pt x="706" y="25"/>
                    </a:lnTo>
                    <a:lnTo>
                      <a:pt x="710" y="34"/>
                    </a:lnTo>
                    <a:lnTo>
                      <a:pt x="711" y="42"/>
                    </a:lnTo>
                    <a:lnTo>
                      <a:pt x="711" y="191"/>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38" name="Freeform 23">
                <a:extLst>
                  <a:ext uri="{FF2B5EF4-FFF2-40B4-BE49-F238E27FC236}">
                    <a16:creationId xmlns:a16="http://schemas.microsoft.com/office/drawing/2014/main" id="{5A138D7E-BB31-4CAC-A4A9-D92DCE1EF38F}"/>
                  </a:ext>
                </a:extLst>
              </p:cNvPr>
              <p:cNvSpPr>
                <a:spLocks noEditPoints="1"/>
              </p:cNvSpPr>
              <p:nvPr/>
            </p:nvSpPr>
            <p:spPr bwMode="auto">
              <a:xfrm>
                <a:off x="4221163" y="2462213"/>
                <a:ext cx="260350" cy="238125"/>
              </a:xfrm>
              <a:custGeom>
                <a:avLst/>
                <a:gdLst>
                  <a:gd name="T0" fmla="*/ 1052 w 1151"/>
                  <a:gd name="T1" fmla="*/ 186 h 1053"/>
                  <a:gd name="T2" fmla="*/ 1051 w 1151"/>
                  <a:gd name="T3" fmla="*/ 167 h 1053"/>
                  <a:gd name="T4" fmla="*/ 1044 w 1151"/>
                  <a:gd name="T5" fmla="*/ 131 h 1053"/>
                  <a:gd name="T6" fmla="*/ 1029 w 1151"/>
                  <a:gd name="T7" fmla="*/ 97 h 1053"/>
                  <a:gd name="T8" fmla="*/ 1010 w 1151"/>
                  <a:gd name="T9" fmla="*/ 68 h 1053"/>
                  <a:gd name="T10" fmla="*/ 985 w 1151"/>
                  <a:gd name="T11" fmla="*/ 42 h 1053"/>
                  <a:gd name="T12" fmla="*/ 955 w 1151"/>
                  <a:gd name="T13" fmla="*/ 23 h 1053"/>
                  <a:gd name="T14" fmla="*/ 922 w 1151"/>
                  <a:gd name="T15" fmla="*/ 9 h 1053"/>
                  <a:gd name="T16" fmla="*/ 886 w 1151"/>
                  <a:gd name="T17" fmla="*/ 1 h 1053"/>
                  <a:gd name="T18" fmla="*/ 186 w 1151"/>
                  <a:gd name="T19" fmla="*/ 0 h 1053"/>
                  <a:gd name="T20" fmla="*/ 166 w 1151"/>
                  <a:gd name="T21" fmla="*/ 1 h 1053"/>
                  <a:gd name="T22" fmla="*/ 130 w 1151"/>
                  <a:gd name="T23" fmla="*/ 9 h 1053"/>
                  <a:gd name="T24" fmla="*/ 97 w 1151"/>
                  <a:gd name="T25" fmla="*/ 23 h 1053"/>
                  <a:gd name="T26" fmla="*/ 67 w 1151"/>
                  <a:gd name="T27" fmla="*/ 42 h 1053"/>
                  <a:gd name="T28" fmla="*/ 42 w 1151"/>
                  <a:gd name="T29" fmla="*/ 68 h 1053"/>
                  <a:gd name="T30" fmla="*/ 22 w 1151"/>
                  <a:gd name="T31" fmla="*/ 97 h 1053"/>
                  <a:gd name="T32" fmla="*/ 8 w 1151"/>
                  <a:gd name="T33" fmla="*/ 131 h 1053"/>
                  <a:gd name="T34" fmla="*/ 1 w 1151"/>
                  <a:gd name="T35" fmla="*/ 167 h 1053"/>
                  <a:gd name="T36" fmla="*/ 0 w 1151"/>
                  <a:gd name="T37" fmla="*/ 867 h 1053"/>
                  <a:gd name="T38" fmla="*/ 1 w 1151"/>
                  <a:gd name="T39" fmla="*/ 886 h 1053"/>
                  <a:gd name="T40" fmla="*/ 8 w 1151"/>
                  <a:gd name="T41" fmla="*/ 922 h 1053"/>
                  <a:gd name="T42" fmla="*/ 22 w 1151"/>
                  <a:gd name="T43" fmla="*/ 956 h 1053"/>
                  <a:gd name="T44" fmla="*/ 42 w 1151"/>
                  <a:gd name="T45" fmla="*/ 985 h 1053"/>
                  <a:gd name="T46" fmla="*/ 67 w 1151"/>
                  <a:gd name="T47" fmla="*/ 1010 h 1053"/>
                  <a:gd name="T48" fmla="*/ 97 w 1151"/>
                  <a:gd name="T49" fmla="*/ 1031 h 1053"/>
                  <a:gd name="T50" fmla="*/ 130 w 1151"/>
                  <a:gd name="T51" fmla="*/ 1044 h 1053"/>
                  <a:gd name="T52" fmla="*/ 166 w 1151"/>
                  <a:gd name="T53" fmla="*/ 1052 h 1053"/>
                  <a:gd name="T54" fmla="*/ 867 w 1151"/>
                  <a:gd name="T55" fmla="*/ 1053 h 1053"/>
                  <a:gd name="T56" fmla="*/ 886 w 1151"/>
                  <a:gd name="T57" fmla="*/ 1052 h 1053"/>
                  <a:gd name="T58" fmla="*/ 922 w 1151"/>
                  <a:gd name="T59" fmla="*/ 1044 h 1053"/>
                  <a:gd name="T60" fmla="*/ 955 w 1151"/>
                  <a:gd name="T61" fmla="*/ 1031 h 1053"/>
                  <a:gd name="T62" fmla="*/ 985 w 1151"/>
                  <a:gd name="T63" fmla="*/ 1010 h 1053"/>
                  <a:gd name="T64" fmla="*/ 1010 w 1151"/>
                  <a:gd name="T65" fmla="*/ 985 h 1053"/>
                  <a:gd name="T66" fmla="*/ 1029 w 1151"/>
                  <a:gd name="T67" fmla="*/ 956 h 1053"/>
                  <a:gd name="T68" fmla="*/ 1044 w 1151"/>
                  <a:gd name="T69" fmla="*/ 922 h 1053"/>
                  <a:gd name="T70" fmla="*/ 1051 w 1151"/>
                  <a:gd name="T71" fmla="*/ 886 h 1053"/>
                  <a:gd name="T72" fmla="*/ 1052 w 1151"/>
                  <a:gd name="T73" fmla="*/ 657 h 1053"/>
                  <a:gd name="T74" fmla="*/ 1151 w 1151"/>
                  <a:gd name="T75" fmla="*/ 396 h 1053"/>
                  <a:gd name="T76" fmla="*/ 925 w 1151"/>
                  <a:gd name="T77" fmla="*/ 867 h 1053"/>
                  <a:gd name="T78" fmla="*/ 924 w 1151"/>
                  <a:gd name="T79" fmla="*/ 879 h 1053"/>
                  <a:gd name="T80" fmla="*/ 915 w 1151"/>
                  <a:gd name="T81" fmla="*/ 899 h 1053"/>
                  <a:gd name="T82" fmla="*/ 899 w 1151"/>
                  <a:gd name="T83" fmla="*/ 916 h 1053"/>
                  <a:gd name="T84" fmla="*/ 878 w 1151"/>
                  <a:gd name="T85" fmla="*/ 924 h 1053"/>
                  <a:gd name="T86" fmla="*/ 186 w 1151"/>
                  <a:gd name="T87" fmla="*/ 925 h 1053"/>
                  <a:gd name="T88" fmla="*/ 173 w 1151"/>
                  <a:gd name="T89" fmla="*/ 924 h 1053"/>
                  <a:gd name="T90" fmla="*/ 153 w 1151"/>
                  <a:gd name="T91" fmla="*/ 916 h 1053"/>
                  <a:gd name="T92" fmla="*/ 137 w 1151"/>
                  <a:gd name="T93" fmla="*/ 899 h 1053"/>
                  <a:gd name="T94" fmla="*/ 128 w 1151"/>
                  <a:gd name="T95" fmla="*/ 879 h 1053"/>
                  <a:gd name="T96" fmla="*/ 127 w 1151"/>
                  <a:gd name="T97" fmla="*/ 186 h 1053"/>
                  <a:gd name="T98" fmla="*/ 128 w 1151"/>
                  <a:gd name="T99" fmla="*/ 175 h 1053"/>
                  <a:gd name="T100" fmla="*/ 137 w 1151"/>
                  <a:gd name="T101" fmla="*/ 153 h 1053"/>
                  <a:gd name="T102" fmla="*/ 153 w 1151"/>
                  <a:gd name="T103" fmla="*/ 138 h 1053"/>
                  <a:gd name="T104" fmla="*/ 173 w 1151"/>
                  <a:gd name="T105" fmla="*/ 129 h 1053"/>
                  <a:gd name="T106" fmla="*/ 867 w 1151"/>
                  <a:gd name="T107" fmla="*/ 128 h 1053"/>
                  <a:gd name="T108" fmla="*/ 878 w 1151"/>
                  <a:gd name="T109" fmla="*/ 129 h 1053"/>
                  <a:gd name="T110" fmla="*/ 899 w 1151"/>
                  <a:gd name="T111" fmla="*/ 138 h 1053"/>
                  <a:gd name="T112" fmla="*/ 915 w 1151"/>
                  <a:gd name="T113" fmla="*/ 153 h 1053"/>
                  <a:gd name="T114" fmla="*/ 924 w 1151"/>
                  <a:gd name="T115" fmla="*/ 175 h 1053"/>
                  <a:gd name="T116" fmla="*/ 925 w 1151"/>
                  <a:gd name="T117" fmla="*/ 86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1" h="1053">
                    <a:moveTo>
                      <a:pt x="1052" y="396"/>
                    </a:moveTo>
                    <a:lnTo>
                      <a:pt x="1052" y="186"/>
                    </a:lnTo>
                    <a:lnTo>
                      <a:pt x="1052" y="186"/>
                    </a:lnTo>
                    <a:lnTo>
                      <a:pt x="1051" y="167"/>
                    </a:lnTo>
                    <a:lnTo>
                      <a:pt x="1049" y="149"/>
                    </a:lnTo>
                    <a:lnTo>
                      <a:pt x="1044" y="131"/>
                    </a:lnTo>
                    <a:lnTo>
                      <a:pt x="1038" y="114"/>
                    </a:lnTo>
                    <a:lnTo>
                      <a:pt x="1029" y="97"/>
                    </a:lnTo>
                    <a:lnTo>
                      <a:pt x="1020" y="83"/>
                    </a:lnTo>
                    <a:lnTo>
                      <a:pt x="1010" y="68"/>
                    </a:lnTo>
                    <a:lnTo>
                      <a:pt x="998" y="55"/>
                    </a:lnTo>
                    <a:lnTo>
                      <a:pt x="985" y="42"/>
                    </a:lnTo>
                    <a:lnTo>
                      <a:pt x="970" y="32"/>
                    </a:lnTo>
                    <a:lnTo>
                      <a:pt x="955" y="23"/>
                    </a:lnTo>
                    <a:lnTo>
                      <a:pt x="938" y="16"/>
                    </a:lnTo>
                    <a:lnTo>
                      <a:pt x="922" y="9"/>
                    </a:lnTo>
                    <a:lnTo>
                      <a:pt x="904" y="4"/>
                    </a:lnTo>
                    <a:lnTo>
                      <a:pt x="886" y="1"/>
                    </a:lnTo>
                    <a:lnTo>
                      <a:pt x="867" y="0"/>
                    </a:lnTo>
                    <a:lnTo>
                      <a:pt x="186" y="0"/>
                    </a:lnTo>
                    <a:lnTo>
                      <a:pt x="186" y="0"/>
                    </a:lnTo>
                    <a:lnTo>
                      <a:pt x="166" y="1"/>
                    </a:lnTo>
                    <a:lnTo>
                      <a:pt x="148" y="4"/>
                    </a:lnTo>
                    <a:lnTo>
                      <a:pt x="130" y="9"/>
                    </a:lnTo>
                    <a:lnTo>
                      <a:pt x="113" y="16"/>
                    </a:lnTo>
                    <a:lnTo>
                      <a:pt x="97" y="23"/>
                    </a:lnTo>
                    <a:lnTo>
                      <a:pt x="81" y="32"/>
                    </a:lnTo>
                    <a:lnTo>
                      <a:pt x="67" y="42"/>
                    </a:lnTo>
                    <a:lnTo>
                      <a:pt x="54" y="55"/>
                    </a:lnTo>
                    <a:lnTo>
                      <a:pt x="42" y="68"/>
                    </a:lnTo>
                    <a:lnTo>
                      <a:pt x="32" y="83"/>
                    </a:lnTo>
                    <a:lnTo>
                      <a:pt x="22" y="97"/>
                    </a:lnTo>
                    <a:lnTo>
                      <a:pt x="14" y="114"/>
                    </a:lnTo>
                    <a:lnTo>
                      <a:pt x="8" y="131"/>
                    </a:lnTo>
                    <a:lnTo>
                      <a:pt x="4" y="149"/>
                    </a:lnTo>
                    <a:lnTo>
                      <a:pt x="1" y="167"/>
                    </a:lnTo>
                    <a:lnTo>
                      <a:pt x="0" y="186"/>
                    </a:lnTo>
                    <a:lnTo>
                      <a:pt x="0" y="867"/>
                    </a:lnTo>
                    <a:lnTo>
                      <a:pt x="0" y="867"/>
                    </a:lnTo>
                    <a:lnTo>
                      <a:pt x="1" y="886"/>
                    </a:lnTo>
                    <a:lnTo>
                      <a:pt x="4" y="904"/>
                    </a:lnTo>
                    <a:lnTo>
                      <a:pt x="8" y="922"/>
                    </a:lnTo>
                    <a:lnTo>
                      <a:pt x="14" y="940"/>
                    </a:lnTo>
                    <a:lnTo>
                      <a:pt x="22" y="956"/>
                    </a:lnTo>
                    <a:lnTo>
                      <a:pt x="32" y="971"/>
                    </a:lnTo>
                    <a:lnTo>
                      <a:pt x="42" y="985"/>
                    </a:lnTo>
                    <a:lnTo>
                      <a:pt x="54" y="999"/>
                    </a:lnTo>
                    <a:lnTo>
                      <a:pt x="67" y="1010"/>
                    </a:lnTo>
                    <a:lnTo>
                      <a:pt x="81" y="1021"/>
                    </a:lnTo>
                    <a:lnTo>
                      <a:pt x="97" y="1031"/>
                    </a:lnTo>
                    <a:lnTo>
                      <a:pt x="113" y="1038"/>
                    </a:lnTo>
                    <a:lnTo>
                      <a:pt x="130" y="1044"/>
                    </a:lnTo>
                    <a:lnTo>
                      <a:pt x="148" y="1049"/>
                    </a:lnTo>
                    <a:lnTo>
                      <a:pt x="166" y="1052"/>
                    </a:lnTo>
                    <a:lnTo>
                      <a:pt x="186" y="1053"/>
                    </a:lnTo>
                    <a:lnTo>
                      <a:pt x="867" y="1053"/>
                    </a:lnTo>
                    <a:lnTo>
                      <a:pt x="867" y="1053"/>
                    </a:lnTo>
                    <a:lnTo>
                      <a:pt x="886" y="1052"/>
                    </a:lnTo>
                    <a:lnTo>
                      <a:pt x="904" y="1049"/>
                    </a:lnTo>
                    <a:lnTo>
                      <a:pt x="922" y="1044"/>
                    </a:lnTo>
                    <a:lnTo>
                      <a:pt x="938" y="1038"/>
                    </a:lnTo>
                    <a:lnTo>
                      <a:pt x="955" y="1031"/>
                    </a:lnTo>
                    <a:lnTo>
                      <a:pt x="970" y="1021"/>
                    </a:lnTo>
                    <a:lnTo>
                      <a:pt x="985" y="1010"/>
                    </a:lnTo>
                    <a:lnTo>
                      <a:pt x="998" y="999"/>
                    </a:lnTo>
                    <a:lnTo>
                      <a:pt x="1010" y="985"/>
                    </a:lnTo>
                    <a:lnTo>
                      <a:pt x="1020" y="971"/>
                    </a:lnTo>
                    <a:lnTo>
                      <a:pt x="1029" y="956"/>
                    </a:lnTo>
                    <a:lnTo>
                      <a:pt x="1038" y="940"/>
                    </a:lnTo>
                    <a:lnTo>
                      <a:pt x="1044" y="922"/>
                    </a:lnTo>
                    <a:lnTo>
                      <a:pt x="1049" y="904"/>
                    </a:lnTo>
                    <a:lnTo>
                      <a:pt x="1051" y="886"/>
                    </a:lnTo>
                    <a:lnTo>
                      <a:pt x="1052" y="867"/>
                    </a:lnTo>
                    <a:lnTo>
                      <a:pt x="1052" y="657"/>
                    </a:lnTo>
                    <a:lnTo>
                      <a:pt x="1151" y="657"/>
                    </a:lnTo>
                    <a:lnTo>
                      <a:pt x="1151" y="396"/>
                    </a:lnTo>
                    <a:lnTo>
                      <a:pt x="1052" y="396"/>
                    </a:lnTo>
                    <a:close/>
                    <a:moveTo>
                      <a:pt x="925" y="867"/>
                    </a:moveTo>
                    <a:lnTo>
                      <a:pt x="925" y="867"/>
                    </a:lnTo>
                    <a:lnTo>
                      <a:pt x="924" y="879"/>
                    </a:lnTo>
                    <a:lnTo>
                      <a:pt x="920" y="890"/>
                    </a:lnTo>
                    <a:lnTo>
                      <a:pt x="915" y="899"/>
                    </a:lnTo>
                    <a:lnTo>
                      <a:pt x="907" y="909"/>
                    </a:lnTo>
                    <a:lnTo>
                      <a:pt x="899" y="916"/>
                    </a:lnTo>
                    <a:lnTo>
                      <a:pt x="890" y="921"/>
                    </a:lnTo>
                    <a:lnTo>
                      <a:pt x="878" y="924"/>
                    </a:lnTo>
                    <a:lnTo>
                      <a:pt x="867" y="925"/>
                    </a:lnTo>
                    <a:lnTo>
                      <a:pt x="186" y="925"/>
                    </a:lnTo>
                    <a:lnTo>
                      <a:pt x="186" y="925"/>
                    </a:lnTo>
                    <a:lnTo>
                      <a:pt x="173" y="924"/>
                    </a:lnTo>
                    <a:lnTo>
                      <a:pt x="163" y="921"/>
                    </a:lnTo>
                    <a:lnTo>
                      <a:pt x="153" y="916"/>
                    </a:lnTo>
                    <a:lnTo>
                      <a:pt x="144" y="909"/>
                    </a:lnTo>
                    <a:lnTo>
                      <a:pt x="137" y="899"/>
                    </a:lnTo>
                    <a:lnTo>
                      <a:pt x="132" y="890"/>
                    </a:lnTo>
                    <a:lnTo>
                      <a:pt x="128" y="879"/>
                    </a:lnTo>
                    <a:lnTo>
                      <a:pt x="127" y="867"/>
                    </a:lnTo>
                    <a:lnTo>
                      <a:pt x="127" y="186"/>
                    </a:lnTo>
                    <a:lnTo>
                      <a:pt x="127" y="186"/>
                    </a:lnTo>
                    <a:lnTo>
                      <a:pt x="128" y="175"/>
                    </a:lnTo>
                    <a:lnTo>
                      <a:pt x="132" y="163"/>
                    </a:lnTo>
                    <a:lnTo>
                      <a:pt x="137" y="153"/>
                    </a:lnTo>
                    <a:lnTo>
                      <a:pt x="144" y="145"/>
                    </a:lnTo>
                    <a:lnTo>
                      <a:pt x="153" y="138"/>
                    </a:lnTo>
                    <a:lnTo>
                      <a:pt x="163" y="132"/>
                    </a:lnTo>
                    <a:lnTo>
                      <a:pt x="173" y="129"/>
                    </a:lnTo>
                    <a:lnTo>
                      <a:pt x="186" y="128"/>
                    </a:lnTo>
                    <a:lnTo>
                      <a:pt x="867" y="128"/>
                    </a:lnTo>
                    <a:lnTo>
                      <a:pt x="867" y="128"/>
                    </a:lnTo>
                    <a:lnTo>
                      <a:pt x="878" y="129"/>
                    </a:lnTo>
                    <a:lnTo>
                      <a:pt x="890" y="132"/>
                    </a:lnTo>
                    <a:lnTo>
                      <a:pt x="899" y="138"/>
                    </a:lnTo>
                    <a:lnTo>
                      <a:pt x="907" y="145"/>
                    </a:lnTo>
                    <a:lnTo>
                      <a:pt x="915" y="153"/>
                    </a:lnTo>
                    <a:lnTo>
                      <a:pt x="920" y="163"/>
                    </a:lnTo>
                    <a:lnTo>
                      <a:pt x="924" y="175"/>
                    </a:lnTo>
                    <a:lnTo>
                      <a:pt x="925" y="186"/>
                    </a:lnTo>
                    <a:lnTo>
                      <a:pt x="925" y="867"/>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39" name="Freeform 24">
                <a:extLst>
                  <a:ext uri="{FF2B5EF4-FFF2-40B4-BE49-F238E27FC236}">
                    <a16:creationId xmlns:a16="http://schemas.microsoft.com/office/drawing/2014/main" id="{C9566597-D474-4F1A-9EE4-5C3449CD51B7}"/>
                  </a:ext>
                </a:extLst>
              </p:cNvPr>
              <p:cNvSpPr>
                <a:spLocks/>
              </p:cNvSpPr>
              <p:nvPr/>
            </p:nvSpPr>
            <p:spPr bwMode="auto">
              <a:xfrm>
                <a:off x="4262438" y="2508251"/>
                <a:ext cx="155575" cy="87313"/>
              </a:xfrm>
              <a:custGeom>
                <a:avLst/>
                <a:gdLst>
                  <a:gd name="T0" fmla="*/ 405 w 681"/>
                  <a:gd name="T1" fmla="*/ 166 h 385"/>
                  <a:gd name="T2" fmla="*/ 387 w 681"/>
                  <a:gd name="T3" fmla="*/ 227 h 385"/>
                  <a:gd name="T4" fmla="*/ 284 w 681"/>
                  <a:gd name="T5" fmla="*/ 0 h 385"/>
                  <a:gd name="T6" fmla="*/ 230 w 681"/>
                  <a:gd name="T7" fmla="*/ 168 h 385"/>
                  <a:gd name="T8" fmla="*/ 0 w 681"/>
                  <a:gd name="T9" fmla="*/ 168 h 385"/>
                  <a:gd name="T10" fmla="*/ 0 w 681"/>
                  <a:gd name="T11" fmla="*/ 223 h 385"/>
                  <a:gd name="T12" fmla="*/ 271 w 681"/>
                  <a:gd name="T13" fmla="*/ 223 h 385"/>
                  <a:gd name="T14" fmla="*/ 293 w 681"/>
                  <a:gd name="T15" fmla="*/ 154 h 385"/>
                  <a:gd name="T16" fmla="*/ 398 w 681"/>
                  <a:gd name="T17" fmla="*/ 385 h 385"/>
                  <a:gd name="T18" fmla="*/ 446 w 681"/>
                  <a:gd name="T19" fmla="*/ 222 h 385"/>
                  <a:gd name="T20" fmla="*/ 681 w 681"/>
                  <a:gd name="T21" fmla="*/ 222 h 385"/>
                  <a:gd name="T22" fmla="*/ 681 w 681"/>
                  <a:gd name="T23" fmla="*/ 166 h 385"/>
                  <a:gd name="T24" fmla="*/ 405 w 681"/>
                  <a:gd name="T25" fmla="*/ 1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1" h="385">
                    <a:moveTo>
                      <a:pt x="405" y="166"/>
                    </a:moveTo>
                    <a:lnTo>
                      <a:pt x="387" y="227"/>
                    </a:lnTo>
                    <a:lnTo>
                      <a:pt x="284" y="0"/>
                    </a:lnTo>
                    <a:lnTo>
                      <a:pt x="230" y="168"/>
                    </a:lnTo>
                    <a:lnTo>
                      <a:pt x="0" y="168"/>
                    </a:lnTo>
                    <a:lnTo>
                      <a:pt x="0" y="223"/>
                    </a:lnTo>
                    <a:lnTo>
                      <a:pt x="271" y="223"/>
                    </a:lnTo>
                    <a:lnTo>
                      <a:pt x="293" y="154"/>
                    </a:lnTo>
                    <a:lnTo>
                      <a:pt x="398" y="385"/>
                    </a:lnTo>
                    <a:lnTo>
                      <a:pt x="446" y="222"/>
                    </a:lnTo>
                    <a:lnTo>
                      <a:pt x="681" y="222"/>
                    </a:lnTo>
                    <a:lnTo>
                      <a:pt x="681" y="166"/>
                    </a:lnTo>
                    <a:lnTo>
                      <a:pt x="405" y="166"/>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0" name="Freeform 25">
                <a:extLst>
                  <a:ext uri="{FF2B5EF4-FFF2-40B4-BE49-F238E27FC236}">
                    <a16:creationId xmlns:a16="http://schemas.microsoft.com/office/drawing/2014/main" id="{36F6C171-E9EC-406E-B9F8-B528B0519308}"/>
                  </a:ext>
                </a:extLst>
              </p:cNvPr>
              <p:cNvSpPr>
                <a:spLocks/>
              </p:cNvSpPr>
              <p:nvPr/>
            </p:nvSpPr>
            <p:spPr bwMode="auto">
              <a:xfrm>
                <a:off x="4262438" y="2603501"/>
                <a:ext cx="57150" cy="49213"/>
              </a:xfrm>
              <a:custGeom>
                <a:avLst/>
                <a:gdLst>
                  <a:gd name="T0" fmla="*/ 246 w 247"/>
                  <a:gd name="T1" fmla="*/ 67 h 215"/>
                  <a:gd name="T2" fmla="*/ 242 w 247"/>
                  <a:gd name="T3" fmla="*/ 49 h 215"/>
                  <a:gd name="T4" fmla="*/ 232 w 247"/>
                  <a:gd name="T5" fmla="*/ 30 h 215"/>
                  <a:gd name="T6" fmla="*/ 221 w 247"/>
                  <a:gd name="T7" fmla="*/ 17 h 215"/>
                  <a:gd name="T8" fmla="*/ 211 w 247"/>
                  <a:gd name="T9" fmla="*/ 10 h 215"/>
                  <a:gd name="T10" fmla="*/ 197 w 247"/>
                  <a:gd name="T11" fmla="*/ 5 h 215"/>
                  <a:gd name="T12" fmla="*/ 190 w 247"/>
                  <a:gd name="T13" fmla="*/ 2 h 215"/>
                  <a:gd name="T14" fmla="*/ 172 w 247"/>
                  <a:gd name="T15" fmla="*/ 0 h 215"/>
                  <a:gd name="T16" fmla="*/ 171 w 247"/>
                  <a:gd name="T17" fmla="*/ 0 h 215"/>
                  <a:gd name="T18" fmla="*/ 155 w 247"/>
                  <a:gd name="T19" fmla="*/ 2 h 215"/>
                  <a:gd name="T20" fmla="*/ 140 w 247"/>
                  <a:gd name="T21" fmla="*/ 8 h 215"/>
                  <a:gd name="T22" fmla="*/ 123 w 247"/>
                  <a:gd name="T23" fmla="*/ 20 h 215"/>
                  <a:gd name="T24" fmla="*/ 116 w 247"/>
                  <a:gd name="T25" fmla="*/ 14 h 215"/>
                  <a:gd name="T26" fmla="*/ 98 w 247"/>
                  <a:gd name="T27" fmla="*/ 5 h 215"/>
                  <a:gd name="T28" fmla="*/ 84 w 247"/>
                  <a:gd name="T29" fmla="*/ 1 h 215"/>
                  <a:gd name="T30" fmla="*/ 73 w 247"/>
                  <a:gd name="T31" fmla="*/ 0 h 215"/>
                  <a:gd name="T32" fmla="*/ 65 w 247"/>
                  <a:gd name="T33" fmla="*/ 1 h 215"/>
                  <a:gd name="T34" fmla="*/ 56 w 247"/>
                  <a:gd name="T35" fmla="*/ 2 h 215"/>
                  <a:gd name="T36" fmla="*/ 39 w 247"/>
                  <a:gd name="T37" fmla="*/ 8 h 215"/>
                  <a:gd name="T38" fmla="*/ 27 w 247"/>
                  <a:gd name="T39" fmla="*/ 16 h 215"/>
                  <a:gd name="T40" fmla="*/ 16 w 247"/>
                  <a:gd name="T41" fmla="*/ 25 h 215"/>
                  <a:gd name="T42" fmla="*/ 5 w 247"/>
                  <a:gd name="T43" fmla="*/ 47 h 215"/>
                  <a:gd name="T44" fmla="*/ 0 w 247"/>
                  <a:gd name="T45" fmla="*/ 67 h 215"/>
                  <a:gd name="T46" fmla="*/ 0 w 247"/>
                  <a:gd name="T47" fmla="*/ 67 h 215"/>
                  <a:gd name="T48" fmla="*/ 0 w 247"/>
                  <a:gd name="T49" fmla="*/ 86 h 215"/>
                  <a:gd name="T50" fmla="*/ 3 w 247"/>
                  <a:gd name="T51" fmla="*/ 103 h 215"/>
                  <a:gd name="T52" fmla="*/ 10 w 247"/>
                  <a:gd name="T53" fmla="*/ 121 h 215"/>
                  <a:gd name="T54" fmla="*/ 23 w 247"/>
                  <a:gd name="T55" fmla="*/ 141 h 215"/>
                  <a:gd name="T56" fmla="*/ 40 w 247"/>
                  <a:gd name="T57" fmla="*/ 162 h 215"/>
                  <a:gd name="T58" fmla="*/ 66 w 247"/>
                  <a:gd name="T59" fmla="*/ 183 h 215"/>
                  <a:gd name="T60" fmla="*/ 100 w 247"/>
                  <a:gd name="T61" fmla="*/ 204 h 215"/>
                  <a:gd name="T62" fmla="*/ 123 w 247"/>
                  <a:gd name="T63" fmla="*/ 215 h 215"/>
                  <a:gd name="T64" fmla="*/ 125 w 247"/>
                  <a:gd name="T65" fmla="*/ 214 h 215"/>
                  <a:gd name="T66" fmla="*/ 166 w 247"/>
                  <a:gd name="T67" fmla="*/ 193 h 215"/>
                  <a:gd name="T68" fmla="*/ 196 w 247"/>
                  <a:gd name="T69" fmla="*/ 171 h 215"/>
                  <a:gd name="T70" fmla="*/ 218 w 247"/>
                  <a:gd name="T71" fmla="*/ 148 h 215"/>
                  <a:gd name="T72" fmla="*/ 232 w 247"/>
                  <a:gd name="T73" fmla="*/ 128 h 215"/>
                  <a:gd name="T74" fmla="*/ 242 w 247"/>
                  <a:gd name="T75" fmla="*/ 108 h 215"/>
                  <a:gd name="T76" fmla="*/ 246 w 247"/>
                  <a:gd name="T77" fmla="*/ 90 h 215"/>
                  <a:gd name="T78" fmla="*/ 246 w 247"/>
                  <a:gd name="T79" fmla="*/ 6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7" h="215">
                    <a:moveTo>
                      <a:pt x="246" y="67"/>
                    </a:moveTo>
                    <a:lnTo>
                      <a:pt x="246" y="67"/>
                    </a:lnTo>
                    <a:lnTo>
                      <a:pt x="245" y="58"/>
                    </a:lnTo>
                    <a:lnTo>
                      <a:pt x="242" y="49"/>
                    </a:lnTo>
                    <a:lnTo>
                      <a:pt x="239" y="40"/>
                    </a:lnTo>
                    <a:lnTo>
                      <a:pt x="232" y="30"/>
                    </a:lnTo>
                    <a:lnTo>
                      <a:pt x="225" y="21"/>
                    </a:lnTo>
                    <a:lnTo>
                      <a:pt x="221" y="17"/>
                    </a:lnTo>
                    <a:lnTo>
                      <a:pt x="216" y="13"/>
                    </a:lnTo>
                    <a:lnTo>
                      <a:pt x="211" y="10"/>
                    </a:lnTo>
                    <a:lnTo>
                      <a:pt x="204" y="7"/>
                    </a:lnTo>
                    <a:lnTo>
                      <a:pt x="197" y="5"/>
                    </a:lnTo>
                    <a:lnTo>
                      <a:pt x="190" y="2"/>
                    </a:lnTo>
                    <a:lnTo>
                      <a:pt x="190" y="2"/>
                    </a:lnTo>
                    <a:lnTo>
                      <a:pt x="181" y="1"/>
                    </a:lnTo>
                    <a:lnTo>
                      <a:pt x="172" y="0"/>
                    </a:lnTo>
                    <a:lnTo>
                      <a:pt x="171" y="0"/>
                    </a:lnTo>
                    <a:lnTo>
                      <a:pt x="171" y="0"/>
                    </a:lnTo>
                    <a:lnTo>
                      <a:pt x="162" y="1"/>
                    </a:lnTo>
                    <a:lnTo>
                      <a:pt x="155" y="2"/>
                    </a:lnTo>
                    <a:lnTo>
                      <a:pt x="148" y="5"/>
                    </a:lnTo>
                    <a:lnTo>
                      <a:pt x="140" y="8"/>
                    </a:lnTo>
                    <a:lnTo>
                      <a:pt x="130" y="14"/>
                    </a:lnTo>
                    <a:lnTo>
                      <a:pt x="123" y="20"/>
                    </a:lnTo>
                    <a:lnTo>
                      <a:pt x="123" y="20"/>
                    </a:lnTo>
                    <a:lnTo>
                      <a:pt x="116" y="14"/>
                    </a:lnTo>
                    <a:lnTo>
                      <a:pt x="105" y="8"/>
                    </a:lnTo>
                    <a:lnTo>
                      <a:pt x="98" y="5"/>
                    </a:lnTo>
                    <a:lnTo>
                      <a:pt x="91" y="2"/>
                    </a:lnTo>
                    <a:lnTo>
                      <a:pt x="84" y="1"/>
                    </a:lnTo>
                    <a:lnTo>
                      <a:pt x="74" y="0"/>
                    </a:lnTo>
                    <a:lnTo>
                      <a:pt x="73" y="0"/>
                    </a:lnTo>
                    <a:lnTo>
                      <a:pt x="73" y="0"/>
                    </a:lnTo>
                    <a:lnTo>
                      <a:pt x="65" y="1"/>
                    </a:lnTo>
                    <a:lnTo>
                      <a:pt x="56" y="2"/>
                    </a:lnTo>
                    <a:lnTo>
                      <a:pt x="56" y="2"/>
                    </a:lnTo>
                    <a:lnTo>
                      <a:pt x="47" y="5"/>
                    </a:lnTo>
                    <a:lnTo>
                      <a:pt x="39" y="8"/>
                    </a:lnTo>
                    <a:lnTo>
                      <a:pt x="33" y="12"/>
                    </a:lnTo>
                    <a:lnTo>
                      <a:pt x="27" y="16"/>
                    </a:lnTo>
                    <a:lnTo>
                      <a:pt x="21" y="20"/>
                    </a:lnTo>
                    <a:lnTo>
                      <a:pt x="16" y="25"/>
                    </a:lnTo>
                    <a:lnTo>
                      <a:pt x="9" y="37"/>
                    </a:lnTo>
                    <a:lnTo>
                      <a:pt x="5" y="47"/>
                    </a:lnTo>
                    <a:lnTo>
                      <a:pt x="2" y="56"/>
                    </a:lnTo>
                    <a:lnTo>
                      <a:pt x="0" y="67"/>
                    </a:lnTo>
                    <a:lnTo>
                      <a:pt x="0" y="67"/>
                    </a:lnTo>
                    <a:lnTo>
                      <a:pt x="0" y="67"/>
                    </a:lnTo>
                    <a:lnTo>
                      <a:pt x="0" y="79"/>
                    </a:lnTo>
                    <a:lnTo>
                      <a:pt x="0" y="86"/>
                    </a:lnTo>
                    <a:lnTo>
                      <a:pt x="1" y="93"/>
                    </a:lnTo>
                    <a:lnTo>
                      <a:pt x="3" y="103"/>
                    </a:lnTo>
                    <a:lnTo>
                      <a:pt x="6" y="112"/>
                    </a:lnTo>
                    <a:lnTo>
                      <a:pt x="10" y="121"/>
                    </a:lnTo>
                    <a:lnTo>
                      <a:pt x="15" y="131"/>
                    </a:lnTo>
                    <a:lnTo>
                      <a:pt x="23" y="141"/>
                    </a:lnTo>
                    <a:lnTo>
                      <a:pt x="31" y="151"/>
                    </a:lnTo>
                    <a:lnTo>
                      <a:pt x="40" y="162"/>
                    </a:lnTo>
                    <a:lnTo>
                      <a:pt x="52" y="173"/>
                    </a:lnTo>
                    <a:lnTo>
                      <a:pt x="66" y="183"/>
                    </a:lnTo>
                    <a:lnTo>
                      <a:pt x="81" y="194"/>
                    </a:lnTo>
                    <a:lnTo>
                      <a:pt x="100" y="204"/>
                    </a:lnTo>
                    <a:lnTo>
                      <a:pt x="121" y="214"/>
                    </a:lnTo>
                    <a:lnTo>
                      <a:pt x="123" y="215"/>
                    </a:lnTo>
                    <a:lnTo>
                      <a:pt x="125" y="214"/>
                    </a:lnTo>
                    <a:lnTo>
                      <a:pt x="125" y="214"/>
                    </a:lnTo>
                    <a:lnTo>
                      <a:pt x="147" y="203"/>
                    </a:lnTo>
                    <a:lnTo>
                      <a:pt x="166" y="193"/>
                    </a:lnTo>
                    <a:lnTo>
                      <a:pt x="183" y="181"/>
                    </a:lnTo>
                    <a:lnTo>
                      <a:pt x="196" y="171"/>
                    </a:lnTo>
                    <a:lnTo>
                      <a:pt x="209" y="160"/>
                    </a:lnTo>
                    <a:lnTo>
                      <a:pt x="218" y="148"/>
                    </a:lnTo>
                    <a:lnTo>
                      <a:pt x="226" y="138"/>
                    </a:lnTo>
                    <a:lnTo>
                      <a:pt x="232" y="128"/>
                    </a:lnTo>
                    <a:lnTo>
                      <a:pt x="238" y="117"/>
                    </a:lnTo>
                    <a:lnTo>
                      <a:pt x="242" y="108"/>
                    </a:lnTo>
                    <a:lnTo>
                      <a:pt x="244" y="99"/>
                    </a:lnTo>
                    <a:lnTo>
                      <a:pt x="246" y="90"/>
                    </a:lnTo>
                    <a:lnTo>
                      <a:pt x="247" y="77"/>
                    </a:lnTo>
                    <a:lnTo>
                      <a:pt x="246" y="67"/>
                    </a:lnTo>
                    <a:lnTo>
                      <a:pt x="246" y="67"/>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1" name="Freeform 26">
                <a:extLst>
                  <a:ext uri="{FF2B5EF4-FFF2-40B4-BE49-F238E27FC236}">
                    <a16:creationId xmlns:a16="http://schemas.microsoft.com/office/drawing/2014/main" id="{F8E9961C-3665-4BA5-805B-6DD1A934C607}"/>
                  </a:ext>
                </a:extLst>
              </p:cNvPr>
              <p:cNvSpPr>
                <a:spLocks/>
              </p:cNvSpPr>
              <p:nvPr/>
            </p:nvSpPr>
            <p:spPr bwMode="auto">
              <a:xfrm>
                <a:off x="4338638" y="2608263"/>
                <a:ext cx="15875" cy="4763"/>
              </a:xfrm>
              <a:custGeom>
                <a:avLst/>
                <a:gdLst>
                  <a:gd name="T0" fmla="*/ 8 w 75"/>
                  <a:gd name="T1" fmla="*/ 17 h 18"/>
                  <a:gd name="T2" fmla="*/ 67 w 75"/>
                  <a:gd name="T3" fmla="*/ 17 h 18"/>
                  <a:gd name="T4" fmla="*/ 67 w 75"/>
                  <a:gd name="T5" fmla="*/ 18 h 18"/>
                  <a:gd name="T6" fmla="*/ 75 w 75"/>
                  <a:gd name="T7" fmla="*/ 8 h 18"/>
                  <a:gd name="T8" fmla="*/ 67 w 75"/>
                  <a:gd name="T9" fmla="*/ 0 h 18"/>
                  <a:gd name="T10" fmla="*/ 8 w 75"/>
                  <a:gd name="T11" fmla="*/ 0 h 18"/>
                  <a:gd name="T12" fmla="*/ 0 w 75"/>
                  <a:gd name="T13" fmla="*/ 8 h 18"/>
                  <a:gd name="T14" fmla="*/ 8 w 75"/>
                  <a:gd name="T15" fmla="*/ 18 h 18"/>
                  <a:gd name="T16" fmla="*/ 8 w 75"/>
                  <a:gd name="T1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
                    <a:moveTo>
                      <a:pt x="8" y="17"/>
                    </a:moveTo>
                    <a:lnTo>
                      <a:pt x="67" y="17"/>
                    </a:lnTo>
                    <a:lnTo>
                      <a:pt x="67" y="18"/>
                    </a:lnTo>
                    <a:lnTo>
                      <a:pt x="75" y="8"/>
                    </a:lnTo>
                    <a:lnTo>
                      <a:pt x="67" y="0"/>
                    </a:lnTo>
                    <a:lnTo>
                      <a:pt x="8" y="0"/>
                    </a:lnTo>
                    <a:lnTo>
                      <a:pt x="0" y="8"/>
                    </a:lnTo>
                    <a:lnTo>
                      <a:pt x="8" y="18"/>
                    </a:lnTo>
                    <a:lnTo>
                      <a:pt x="8" y="17"/>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2" name="Freeform 27">
                <a:extLst>
                  <a:ext uri="{FF2B5EF4-FFF2-40B4-BE49-F238E27FC236}">
                    <a16:creationId xmlns:a16="http://schemas.microsoft.com/office/drawing/2014/main" id="{EFC03077-45DF-4A1D-85C9-CE836261B9EE}"/>
                  </a:ext>
                </a:extLst>
              </p:cNvPr>
              <p:cNvSpPr>
                <a:spLocks/>
              </p:cNvSpPr>
              <p:nvPr/>
            </p:nvSpPr>
            <p:spPr bwMode="auto">
              <a:xfrm>
                <a:off x="4335463" y="2611438"/>
                <a:ext cx="4763" cy="17463"/>
              </a:xfrm>
              <a:custGeom>
                <a:avLst/>
                <a:gdLst>
                  <a:gd name="T0" fmla="*/ 18 w 18"/>
                  <a:gd name="T1" fmla="*/ 69 h 77"/>
                  <a:gd name="T2" fmla="*/ 18 w 18"/>
                  <a:gd name="T3" fmla="*/ 10 h 77"/>
                  <a:gd name="T4" fmla="*/ 18 w 18"/>
                  <a:gd name="T5" fmla="*/ 10 h 77"/>
                  <a:gd name="T6" fmla="*/ 10 w 18"/>
                  <a:gd name="T7" fmla="*/ 0 h 77"/>
                  <a:gd name="T8" fmla="*/ 0 w 18"/>
                  <a:gd name="T9" fmla="*/ 10 h 77"/>
                  <a:gd name="T10" fmla="*/ 0 w 18"/>
                  <a:gd name="T11" fmla="*/ 10 h 77"/>
                  <a:gd name="T12" fmla="*/ 0 w 18"/>
                  <a:gd name="T13" fmla="*/ 69 h 77"/>
                  <a:gd name="T14" fmla="*/ 0 w 18"/>
                  <a:gd name="T15" fmla="*/ 69 h 77"/>
                  <a:gd name="T16" fmla="*/ 10 w 18"/>
                  <a:gd name="T17" fmla="*/ 77 h 77"/>
                  <a:gd name="T18" fmla="*/ 18 w 18"/>
                  <a:gd name="T19" fmla="*/ 69 h 77"/>
                  <a:gd name="T20" fmla="*/ 18 w 18"/>
                  <a:gd name="T2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7">
                    <a:moveTo>
                      <a:pt x="18" y="69"/>
                    </a:moveTo>
                    <a:lnTo>
                      <a:pt x="18" y="10"/>
                    </a:lnTo>
                    <a:lnTo>
                      <a:pt x="18" y="10"/>
                    </a:lnTo>
                    <a:lnTo>
                      <a:pt x="10" y="0"/>
                    </a:lnTo>
                    <a:lnTo>
                      <a:pt x="0" y="10"/>
                    </a:lnTo>
                    <a:lnTo>
                      <a:pt x="0" y="10"/>
                    </a:lnTo>
                    <a:lnTo>
                      <a:pt x="0" y="69"/>
                    </a:lnTo>
                    <a:lnTo>
                      <a:pt x="0" y="69"/>
                    </a:lnTo>
                    <a:lnTo>
                      <a:pt x="10" y="77"/>
                    </a:lnTo>
                    <a:lnTo>
                      <a:pt x="18" y="69"/>
                    </a:lnTo>
                    <a:lnTo>
                      <a:pt x="18" y="69"/>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3" name="Freeform 28">
                <a:extLst>
                  <a:ext uri="{FF2B5EF4-FFF2-40B4-BE49-F238E27FC236}">
                    <a16:creationId xmlns:a16="http://schemas.microsoft.com/office/drawing/2014/main" id="{1AC5C3A6-7033-43DA-9F91-C65E071239F2}"/>
                  </a:ext>
                </a:extLst>
              </p:cNvPr>
              <p:cNvSpPr>
                <a:spLocks/>
              </p:cNvSpPr>
              <p:nvPr/>
            </p:nvSpPr>
            <p:spPr bwMode="auto">
              <a:xfrm>
                <a:off x="4352925" y="2611438"/>
                <a:ext cx="4763" cy="17463"/>
              </a:xfrm>
              <a:custGeom>
                <a:avLst/>
                <a:gdLst>
                  <a:gd name="T0" fmla="*/ 16 w 16"/>
                  <a:gd name="T1" fmla="*/ 10 h 77"/>
                  <a:gd name="T2" fmla="*/ 8 w 16"/>
                  <a:gd name="T3" fmla="*/ 0 h 77"/>
                  <a:gd name="T4" fmla="*/ 0 w 16"/>
                  <a:gd name="T5" fmla="*/ 10 h 77"/>
                  <a:gd name="T6" fmla="*/ 0 w 16"/>
                  <a:gd name="T7" fmla="*/ 10 h 77"/>
                  <a:gd name="T8" fmla="*/ 0 w 16"/>
                  <a:gd name="T9" fmla="*/ 69 h 77"/>
                  <a:gd name="T10" fmla="*/ 0 w 16"/>
                  <a:gd name="T11" fmla="*/ 69 h 77"/>
                  <a:gd name="T12" fmla="*/ 8 w 16"/>
                  <a:gd name="T13" fmla="*/ 77 h 77"/>
                  <a:gd name="T14" fmla="*/ 16 w 16"/>
                  <a:gd name="T15" fmla="*/ 69 h 77"/>
                  <a:gd name="T16" fmla="*/ 16 w 16"/>
                  <a:gd name="T17" fmla="*/ 69 h 77"/>
                  <a:gd name="T18" fmla="*/ 16 w 16"/>
                  <a:gd name="T19" fmla="*/ 10 h 77"/>
                  <a:gd name="T20" fmla="*/ 16 w 16"/>
                  <a:gd name="T21" fmla="*/ 1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77">
                    <a:moveTo>
                      <a:pt x="16" y="10"/>
                    </a:moveTo>
                    <a:lnTo>
                      <a:pt x="8" y="0"/>
                    </a:lnTo>
                    <a:lnTo>
                      <a:pt x="0" y="10"/>
                    </a:lnTo>
                    <a:lnTo>
                      <a:pt x="0" y="10"/>
                    </a:lnTo>
                    <a:lnTo>
                      <a:pt x="0" y="69"/>
                    </a:lnTo>
                    <a:lnTo>
                      <a:pt x="0" y="69"/>
                    </a:lnTo>
                    <a:lnTo>
                      <a:pt x="8" y="77"/>
                    </a:lnTo>
                    <a:lnTo>
                      <a:pt x="16" y="69"/>
                    </a:lnTo>
                    <a:lnTo>
                      <a:pt x="16" y="69"/>
                    </a:lnTo>
                    <a:lnTo>
                      <a:pt x="16" y="10"/>
                    </a:lnTo>
                    <a:lnTo>
                      <a:pt x="16" y="10"/>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4" name="Freeform 29">
                <a:extLst>
                  <a:ext uri="{FF2B5EF4-FFF2-40B4-BE49-F238E27FC236}">
                    <a16:creationId xmlns:a16="http://schemas.microsoft.com/office/drawing/2014/main" id="{D805C244-2F46-4B24-B004-3AFAD1F5BBE2}"/>
                  </a:ext>
                </a:extLst>
              </p:cNvPr>
              <p:cNvSpPr>
                <a:spLocks/>
              </p:cNvSpPr>
              <p:nvPr/>
            </p:nvSpPr>
            <p:spPr bwMode="auto">
              <a:xfrm>
                <a:off x="4335463" y="2628901"/>
                <a:ext cx="22225" cy="19050"/>
              </a:xfrm>
              <a:custGeom>
                <a:avLst/>
                <a:gdLst>
                  <a:gd name="T0" fmla="*/ 77 w 93"/>
                  <a:gd name="T1" fmla="*/ 8 h 85"/>
                  <a:gd name="T2" fmla="*/ 77 w 93"/>
                  <a:gd name="T3" fmla="*/ 67 h 85"/>
                  <a:gd name="T4" fmla="*/ 77 w 93"/>
                  <a:gd name="T5" fmla="*/ 67 h 85"/>
                  <a:gd name="T6" fmla="*/ 18 w 93"/>
                  <a:gd name="T7" fmla="*/ 67 h 85"/>
                  <a:gd name="T8" fmla="*/ 18 w 93"/>
                  <a:gd name="T9" fmla="*/ 67 h 85"/>
                  <a:gd name="T10" fmla="*/ 18 w 93"/>
                  <a:gd name="T11" fmla="*/ 8 h 85"/>
                  <a:gd name="T12" fmla="*/ 18 w 93"/>
                  <a:gd name="T13" fmla="*/ 8 h 85"/>
                  <a:gd name="T14" fmla="*/ 10 w 93"/>
                  <a:gd name="T15" fmla="*/ 0 h 85"/>
                  <a:gd name="T16" fmla="*/ 0 w 93"/>
                  <a:gd name="T17" fmla="*/ 8 h 85"/>
                  <a:gd name="T18" fmla="*/ 0 w 93"/>
                  <a:gd name="T19" fmla="*/ 8 h 85"/>
                  <a:gd name="T20" fmla="*/ 0 w 93"/>
                  <a:gd name="T21" fmla="*/ 67 h 85"/>
                  <a:gd name="T22" fmla="*/ 0 w 93"/>
                  <a:gd name="T23" fmla="*/ 67 h 85"/>
                  <a:gd name="T24" fmla="*/ 10 w 93"/>
                  <a:gd name="T25" fmla="*/ 75 h 85"/>
                  <a:gd name="T26" fmla="*/ 18 w 93"/>
                  <a:gd name="T27" fmla="*/ 85 h 85"/>
                  <a:gd name="T28" fmla="*/ 77 w 93"/>
                  <a:gd name="T29" fmla="*/ 85 h 85"/>
                  <a:gd name="T30" fmla="*/ 85 w 93"/>
                  <a:gd name="T31" fmla="*/ 75 h 85"/>
                  <a:gd name="T32" fmla="*/ 93 w 93"/>
                  <a:gd name="T33" fmla="*/ 67 h 85"/>
                  <a:gd name="T34" fmla="*/ 93 w 93"/>
                  <a:gd name="T35" fmla="*/ 67 h 85"/>
                  <a:gd name="T36" fmla="*/ 93 w 93"/>
                  <a:gd name="T37" fmla="*/ 8 h 85"/>
                  <a:gd name="T38" fmla="*/ 93 w 93"/>
                  <a:gd name="T39" fmla="*/ 8 h 85"/>
                  <a:gd name="T40" fmla="*/ 85 w 93"/>
                  <a:gd name="T41" fmla="*/ 0 h 85"/>
                  <a:gd name="T42" fmla="*/ 77 w 93"/>
                  <a:gd name="T43" fmla="*/ 8 h 85"/>
                  <a:gd name="T44" fmla="*/ 77 w 93"/>
                  <a:gd name="T45"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85">
                    <a:moveTo>
                      <a:pt x="77" y="8"/>
                    </a:moveTo>
                    <a:lnTo>
                      <a:pt x="77" y="67"/>
                    </a:lnTo>
                    <a:lnTo>
                      <a:pt x="77" y="67"/>
                    </a:lnTo>
                    <a:lnTo>
                      <a:pt x="18" y="67"/>
                    </a:lnTo>
                    <a:lnTo>
                      <a:pt x="18" y="67"/>
                    </a:lnTo>
                    <a:lnTo>
                      <a:pt x="18" y="8"/>
                    </a:lnTo>
                    <a:lnTo>
                      <a:pt x="18" y="8"/>
                    </a:lnTo>
                    <a:lnTo>
                      <a:pt x="10" y="0"/>
                    </a:lnTo>
                    <a:lnTo>
                      <a:pt x="0" y="8"/>
                    </a:lnTo>
                    <a:lnTo>
                      <a:pt x="0" y="8"/>
                    </a:lnTo>
                    <a:lnTo>
                      <a:pt x="0" y="67"/>
                    </a:lnTo>
                    <a:lnTo>
                      <a:pt x="0" y="67"/>
                    </a:lnTo>
                    <a:lnTo>
                      <a:pt x="10" y="75"/>
                    </a:lnTo>
                    <a:lnTo>
                      <a:pt x="18" y="85"/>
                    </a:lnTo>
                    <a:lnTo>
                      <a:pt x="77" y="85"/>
                    </a:lnTo>
                    <a:lnTo>
                      <a:pt x="85" y="75"/>
                    </a:lnTo>
                    <a:lnTo>
                      <a:pt x="93" y="67"/>
                    </a:lnTo>
                    <a:lnTo>
                      <a:pt x="93" y="67"/>
                    </a:lnTo>
                    <a:lnTo>
                      <a:pt x="93" y="8"/>
                    </a:lnTo>
                    <a:lnTo>
                      <a:pt x="93" y="8"/>
                    </a:lnTo>
                    <a:lnTo>
                      <a:pt x="85" y="0"/>
                    </a:lnTo>
                    <a:lnTo>
                      <a:pt x="77" y="8"/>
                    </a:lnTo>
                    <a:lnTo>
                      <a:pt x="77" y="8"/>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5" name="Freeform 30">
                <a:extLst>
                  <a:ext uri="{FF2B5EF4-FFF2-40B4-BE49-F238E27FC236}">
                    <a16:creationId xmlns:a16="http://schemas.microsoft.com/office/drawing/2014/main" id="{B8865E55-179B-47D9-BD4D-E71733EAF138}"/>
                  </a:ext>
                </a:extLst>
              </p:cNvPr>
              <p:cNvSpPr>
                <a:spLocks/>
              </p:cNvSpPr>
              <p:nvPr/>
            </p:nvSpPr>
            <p:spPr bwMode="auto">
              <a:xfrm>
                <a:off x="4370388" y="2608263"/>
                <a:ext cx="17463" cy="4763"/>
              </a:xfrm>
              <a:custGeom>
                <a:avLst/>
                <a:gdLst>
                  <a:gd name="T0" fmla="*/ 9 w 76"/>
                  <a:gd name="T1" fmla="*/ 17 h 18"/>
                  <a:gd name="T2" fmla="*/ 68 w 76"/>
                  <a:gd name="T3" fmla="*/ 17 h 18"/>
                  <a:gd name="T4" fmla="*/ 68 w 76"/>
                  <a:gd name="T5" fmla="*/ 18 h 18"/>
                  <a:gd name="T6" fmla="*/ 76 w 76"/>
                  <a:gd name="T7" fmla="*/ 8 h 18"/>
                  <a:gd name="T8" fmla="*/ 68 w 76"/>
                  <a:gd name="T9" fmla="*/ 0 h 18"/>
                  <a:gd name="T10" fmla="*/ 68 w 76"/>
                  <a:gd name="T11" fmla="*/ 0 h 18"/>
                  <a:gd name="T12" fmla="*/ 9 w 76"/>
                  <a:gd name="T13" fmla="*/ 0 h 18"/>
                  <a:gd name="T14" fmla="*/ 9 w 76"/>
                  <a:gd name="T15" fmla="*/ 0 h 18"/>
                  <a:gd name="T16" fmla="*/ 0 w 76"/>
                  <a:gd name="T17" fmla="*/ 8 h 18"/>
                  <a:gd name="T18" fmla="*/ 9 w 76"/>
                  <a:gd name="T19" fmla="*/ 18 h 18"/>
                  <a:gd name="T20" fmla="*/ 9 w 7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8">
                    <a:moveTo>
                      <a:pt x="9" y="17"/>
                    </a:moveTo>
                    <a:lnTo>
                      <a:pt x="68" y="17"/>
                    </a:lnTo>
                    <a:lnTo>
                      <a:pt x="68" y="18"/>
                    </a:lnTo>
                    <a:lnTo>
                      <a:pt x="76" y="8"/>
                    </a:lnTo>
                    <a:lnTo>
                      <a:pt x="68" y="0"/>
                    </a:lnTo>
                    <a:lnTo>
                      <a:pt x="68" y="0"/>
                    </a:lnTo>
                    <a:lnTo>
                      <a:pt x="9" y="0"/>
                    </a:lnTo>
                    <a:lnTo>
                      <a:pt x="9" y="0"/>
                    </a:lnTo>
                    <a:lnTo>
                      <a:pt x="0" y="8"/>
                    </a:lnTo>
                    <a:lnTo>
                      <a:pt x="9" y="18"/>
                    </a:lnTo>
                    <a:lnTo>
                      <a:pt x="9" y="17"/>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6" name="Freeform 31">
                <a:extLst>
                  <a:ext uri="{FF2B5EF4-FFF2-40B4-BE49-F238E27FC236}">
                    <a16:creationId xmlns:a16="http://schemas.microsoft.com/office/drawing/2014/main" id="{250677C6-7090-457C-B40E-C629599861C8}"/>
                  </a:ext>
                </a:extLst>
              </p:cNvPr>
              <p:cNvSpPr>
                <a:spLocks/>
              </p:cNvSpPr>
              <p:nvPr/>
            </p:nvSpPr>
            <p:spPr bwMode="auto">
              <a:xfrm>
                <a:off x="4368800" y="2611438"/>
                <a:ext cx="3175" cy="17463"/>
              </a:xfrm>
              <a:custGeom>
                <a:avLst/>
                <a:gdLst>
                  <a:gd name="T0" fmla="*/ 17 w 17"/>
                  <a:gd name="T1" fmla="*/ 69 h 77"/>
                  <a:gd name="T2" fmla="*/ 17 w 17"/>
                  <a:gd name="T3" fmla="*/ 10 h 77"/>
                  <a:gd name="T4" fmla="*/ 17 w 17"/>
                  <a:gd name="T5" fmla="*/ 10 h 77"/>
                  <a:gd name="T6" fmla="*/ 8 w 17"/>
                  <a:gd name="T7" fmla="*/ 0 h 77"/>
                  <a:gd name="T8" fmla="*/ 0 w 17"/>
                  <a:gd name="T9" fmla="*/ 10 h 77"/>
                  <a:gd name="T10" fmla="*/ 0 w 17"/>
                  <a:gd name="T11" fmla="*/ 69 h 77"/>
                  <a:gd name="T12" fmla="*/ 8 w 17"/>
                  <a:gd name="T13" fmla="*/ 77 h 77"/>
                  <a:gd name="T14" fmla="*/ 17 w 17"/>
                  <a:gd name="T15" fmla="*/ 69 h 77"/>
                  <a:gd name="T16" fmla="*/ 17 w 17"/>
                  <a:gd name="T1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77">
                    <a:moveTo>
                      <a:pt x="17" y="69"/>
                    </a:moveTo>
                    <a:lnTo>
                      <a:pt x="17" y="10"/>
                    </a:lnTo>
                    <a:lnTo>
                      <a:pt x="17" y="10"/>
                    </a:lnTo>
                    <a:lnTo>
                      <a:pt x="8" y="0"/>
                    </a:lnTo>
                    <a:lnTo>
                      <a:pt x="0" y="10"/>
                    </a:lnTo>
                    <a:lnTo>
                      <a:pt x="0" y="69"/>
                    </a:lnTo>
                    <a:lnTo>
                      <a:pt x="8" y="77"/>
                    </a:lnTo>
                    <a:lnTo>
                      <a:pt x="17" y="69"/>
                    </a:lnTo>
                    <a:lnTo>
                      <a:pt x="17" y="69"/>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7" name="Freeform 32">
                <a:extLst>
                  <a:ext uri="{FF2B5EF4-FFF2-40B4-BE49-F238E27FC236}">
                    <a16:creationId xmlns:a16="http://schemas.microsoft.com/office/drawing/2014/main" id="{A2951CF9-CD6D-4177-8964-FFD7D080C47C}"/>
                  </a:ext>
                </a:extLst>
              </p:cNvPr>
              <p:cNvSpPr>
                <a:spLocks/>
              </p:cNvSpPr>
              <p:nvPr/>
            </p:nvSpPr>
            <p:spPr bwMode="auto">
              <a:xfrm>
                <a:off x="4386263" y="2611438"/>
                <a:ext cx="3175" cy="17463"/>
              </a:xfrm>
              <a:custGeom>
                <a:avLst/>
                <a:gdLst>
                  <a:gd name="T0" fmla="*/ 17 w 17"/>
                  <a:gd name="T1" fmla="*/ 10 h 77"/>
                  <a:gd name="T2" fmla="*/ 8 w 17"/>
                  <a:gd name="T3" fmla="*/ 0 h 77"/>
                  <a:gd name="T4" fmla="*/ 0 w 17"/>
                  <a:gd name="T5" fmla="*/ 10 h 77"/>
                  <a:gd name="T6" fmla="*/ 0 w 17"/>
                  <a:gd name="T7" fmla="*/ 10 h 77"/>
                  <a:gd name="T8" fmla="*/ 0 w 17"/>
                  <a:gd name="T9" fmla="*/ 69 h 77"/>
                  <a:gd name="T10" fmla="*/ 0 w 17"/>
                  <a:gd name="T11" fmla="*/ 69 h 77"/>
                  <a:gd name="T12" fmla="*/ 8 w 17"/>
                  <a:gd name="T13" fmla="*/ 77 h 77"/>
                  <a:gd name="T14" fmla="*/ 17 w 17"/>
                  <a:gd name="T15" fmla="*/ 69 h 77"/>
                  <a:gd name="T16" fmla="*/ 17 w 17"/>
                  <a:gd name="T17" fmla="*/ 69 h 77"/>
                  <a:gd name="T18" fmla="*/ 17 w 17"/>
                  <a:gd name="T19" fmla="*/ 10 h 77"/>
                  <a:gd name="T20" fmla="*/ 17 w 17"/>
                  <a:gd name="T21" fmla="*/ 1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77">
                    <a:moveTo>
                      <a:pt x="17" y="10"/>
                    </a:moveTo>
                    <a:lnTo>
                      <a:pt x="8" y="0"/>
                    </a:lnTo>
                    <a:lnTo>
                      <a:pt x="0" y="10"/>
                    </a:lnTo>
                    <a:lnTo>
                      <a:pt x="0" y="10"/>
                    </a:lnTo>
                    <a:lnTo>
                      <a:pt x="0" y="69"/>
                    </a:lnTo>
                    <a:lnTo>
                      <a:pt x="0" y="69"/>
                    </a:lnTo>
                    <a:lnTo>
                      <a:pt x="8" y="77"/>
                    </a:lnTo>
                    <a:lnTo>
                      <a:pt x="17" y="69"/>
                    </a:lnTo>
                    <a:lnTo>
                      <a:pt x="17" y="69"/>
                    </a:lnTo>
                    <a:lnTo>
                      <a:pt x="17" y="10"/>
                    </a:lnTo>
                    <a:lnTo>
                      <a:pt x="17" y="10"/>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8" name="Freeform 33">
                <a:extLst>
                  <a:ext uri="{FF2B5EF4-FFF2-40B4-BE49-F238E27FC236}">
                    <a16:creationId xmlns:a16="http://schemas.microsoft.com/office/drawing/2014/main" id="{DD53A977-EB7B-4945-9EA4-943FAC5A0DF6}"/>
                  </a:ext>
                </a:extLst>
              </p:cNvPr>
              <p:cNvSpPr>
                <a:spLocks/>
              </p:cNvSpPr>
              <p:nvPr/>
            </p:nvSpPr>
            <p:spPr bwMode="auto">
              <a:xfrm>
                <a:off x="4368800" y="2628901"/>
                <a:ext cx="20638" cy="19050"/>
              </a:xfrm>
              <a:custGeom>
                <a:avLst/>
                <a:gdLst>
                  <a:gd name="T0" fmla="*/ 76 w 93"/>
                  <a:gd name="T1" fmla="*/ 8 h 85"/>
                  <a:gd name="T2" fmla="*/ 76 w 93"/>
                  <a:gd name="T3" fmla="*/ 67 h 85"/>
                  <a:gd name="T4" fmla="*/ 76 w 93"/>
                  <a:gd name="T5" fmla="*/ 67 h 85"/>
                  <a:gd name="T6" fmla="*/ 76 w 93"/>
                  <a:gd name="T7" fmla="*/ 67 h 85"/>
                  <a:gd name="T8" fmla="*/ 17 w 93"/>
                  <a:gd name="T9" fmla="*/ 67 h 85"/>
                  <a:gd name="T10" fmla="*/ 17 w 93"/>
                  <a:gd name="T11" fmla="*/ 67 h 85"/>
                  <a:gd name="T12" fmla="*/ 17 w 93"/>
                  <a:gd name="T13" fmla="*/ 67 h 85"/>
                  <a:gd name="T14" fmla="*/ 17 w 93"/>
                  <a:gd name="T15" fmla="*/ 8 h 85"/>
                  <a:gd name="T16" fmla="*/ 17 w 93"/>
                  <a:gd name="T17" fmla="*/ 8 h 85"/>
                  <a:gd name="T18" fmla="*/ 8 w 93"/>
                  <a:gd name="T19" fmla="*/ 0 h 85"/>
                  <a:gd name="T20" fmla="*/ 0 w 93"/>
                  <a:gd name="T21" fmla="*/ 8 h 85"/>
                  <a:gd name="T22" fmla="*/ 0 w 93"/>
                  <a:gd name="T23" fmla="*/ 67 h 85"/>
                  <a:gd name="T24" fmla="*/ 8 w 93"/>
                  <a:gd name="T25" fmla="*/ 75 h 85"/>
                  <a:gd name="T26" fmla="*/ 17 w 93"/>
                  <a:gd name="T27" fmla="*/ 85 h 85"/>
                  <a:gd name="T28" fmla="*/ 17 w 93"/>
                  <a:gd name="T29" fmla="*/ 85 h 85"/>
                  <a:gd name="T30" fmla="*/ 76 w 93"/>
                  <a:gd name="T31" fmla="*/ 85 h 85"/>
                  <a:gd name="T32" fmla="*/ 76 w 93"/>
                  <a:gd name="T33" fmla="*/ 85 h 85"/>
                  <a:gd name="T34" fmla="*/ 84 w 93"/>
                  <a:gd name="T35" fmla="*/ 75 h 85"/>
                  <a:gd name="T36" fmla="*/ 93 w 93"/>
                  <a:gd name="T37" fmla="*/ 67 h 85"/>
                  <a:gd name="T38" fmla="*/ 93 w 93"/>
                  <a:gd name="T39" fmla="*/ 67 h 85"/>
                  <a:gd name="T40" fmla="*/ 93 w 93"/>
                  <a:gd name="T41" fmla="*/ 8 h 85"/>
                  <a:gd name="T42" fmla="*/ 93 w 93"/>
                  <a:gd name="T43" fmla="*/ 8 h 85"/>
                  <a:gd name="T44" fmla="*/ 84 w 93"/>
                  <a:gd name="T45" fmla="*/ 0 h 85"/>
                  <a:gd name="T46" fmla="*/ 76 w 93"/>
                  <a:gd name="T47" fmla="*/ 8 h 85"/>
                  <a:gd name="T48" fmla="*/ 76 w 93"/>
                  <a:gd name="T49"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85">
                    <a:moveTo>
                      <a:pt x="76" y="8"/>
                    </a:moveTo>
                    <a:lnTo>
                      <a:pt x="76" y="67"/>
                    </a:lnTo>
                    <a:lnTo>
                      <a:pt x="76" y="67"/>
                    </a:lnTo>
                    <a:lnTo>
                      <a:pt x="76" y="67"/>
                    </a:lnTo>
                    <a:lnTo>
                      <a:pt x="17" y="67"/>
                    </a:lnTo>
                    <a:lnTo>
                      <a:pt x="17" y="67"/>
                    </a:lnTo>
                    <a:lnTo>
                      <a:pt x="17" y="67"/>
                    </a:lnTo>
                    <a:lnTo>
                      <a:pt x="17" y="8"/>
                    </a:lnTo>
                    <a:lnTo>
                      <a:pt x="17" y="8"/>
                    </a:lnTo>
                    <a:lnTo>
                      <a:pt x="8" y="0"/>
                    </a:lnTo>
                    <a:lnTo>
                      <a:pt x="0" y="8"/>
                    </a:lnTo>
                    <a:lnTo>
                      <a:pt x="0" y="67"/>
                    </a:lnTo>
                    <a:lnTo>
                      <a:pt x="8" y="75"/>
                    </a:lnTo>
                    <a:lnTo>
                      <a:pt x="17" y="85"/>
                    </a:lnTo>
                    <a:lnTo>
                      <a:pt x="17" y="85"/>
                    </a:lnTo>
                    <a:lnTo>
                      <a:pt x="76" y="85"/>
                    </a:lnTo>
                    <a:lnTo>
                      <a:pt x="76" y="85"/>
                    </a:lnTo>
                    <a:lnTo>
                      <a:pt x="84" y="75"/>
                    </a:lnTo>
                    <a:lnTo>
                      <a:pt x="93" y="67"/>
                    </a:lnTo>
                    <a:lnTo>
                      <a:pt x="93" y="67"/>
                    </a:lnTo>
                    <a:lnTo>
                      <a:pt x="93" y="8"/>
                    </a:lnTo>
                    <a:lnTo>
                      <a:pt x="93" y="8"/>
                    </a:lnTo>
                    <a:lnTo>
                      <a:pt x="84" y="0"/>
                    </a:lnTo>
                    <a:lnTo>
                      <a:pt x="76" y="8"/>
                    </a:lnTo>
                    <a:lnTo>
                      <a:pt x="76" y="8"/>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49" name="Freeform 34">
                <a:extLst>
                  <a:ext uri="{FF2B5EF4-FFF2-40B4-BE49-F238E27FC236}">
                    <a16:creationId xmlns:a16="http://schemas.microsoft.com/office/drawing/2014/main" id="{697C2BB7-9DAA-408A-8578-C432F8D8290B}"/>
                  </a:ext>
                </a:extLst>
              </p:cNvPr>
              <p:cNvSpPr>
                <a:spLocks/>
              </p:cNvSpPr>
              <p:nvPr/>
            </p:nvSpPr>
            <p:spPr bwMode="auto">
              <a:xfrm>
                <a:off x="4398963" y="2608263"/>
                <a:ext cx="15875" cy="4763"/>
              </a:xfrm>
              <a:custGeom>
                <a:avLst/>
                <a:gdLst>
                  <a:gd name="T0" fmla="*/ 9 w 76"/>
                  <a:gd name="T1" fmla="*/ 17 h 18"/>
                  <a:gd name="T2" fmla="*/ 68 w 76"/>
                  <a:gd name="T3" fmla="*/ 17 h 18"/>
                  <a:gd name="T4" fmla="*/ 68 w 76"/>
                  <a:gd name="T5" fmla="*/ 18 h 18"/>
                  <a:gd name="T6" fmla="*/ 76 w 76"/>
                  <a:gd name="T7" fmla="*/ 8 h 18"/>
                  <a:gd name="T8" fmla="*/ 68 w 76"/>
                  <a:gd name="T9" fmla="*/ 0 h 18"/>
                  <a:gd name="T10" fmla="*/ 68 w 76"/>
                  <a:gd name="T11" fmla="*/ 0 h 18"/>
                  <a:gd name="T12" fmla="*/ 9 w 76"/>
                  <a:gd name="T13" fmla="*/ 0 h 18"/>
                  <a:gd name="T14" fmla="*/ 9 w 76"/>
                  <a:gd name="T15" fmla="*/ 0 h 18"/>
                  <a:gd name="T16" fmla="*/ 0 w 76"/>
                  <a:gd name="T17" fmla="*/ 8 h 18"/>
                  <a:gd name="T18" fmla="*/ 9 w 76"/>
                  <a:gd name="T19" fmla="*/ 18 h 18"/>
                  <a:gd name="T20" fmla="*/ 9 w 7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8">
                    <a:moveTo>
                      <a:pt x="9" y="17"/>
                    </a:moveTo>
                    <a:lnTo>
                      <a:pt x="68" y="17"/>
                    </a:lnTo>
                    <a:lnTo>
                      <a:pt x="68" y="18"/>
                    </a:lnTo>
                    <a:lnTo>
                      <a:pt x="76" y="8"/>
                    </a:lnTo>
                    <a:lnTo>
                      <a:pt x="68" y="0"/>
                    </a:lnTo>
                    <a:lnTo>
                      <a:pt x="68" y="0"/>
                    </a:lnTo>
                    <a:lnTo>
                      <a:pt x="9" y="0"/>
                    </a:lnTo>
                    <a:lnTo>
                      <a:pt x="9" y="0"/>
                    </a:lnTo>
                    <a:lnTo>
                      <a:pt x="0" y="8"/>
                    </a:lnTo>
                    <a:lnTo>
                      <a:pt x="9" y="18"/>
                    </a:lnTo>
                    <a:lnTo>
                      <a:pt x="9" y="17"/>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50" name="Freeform 35">
                <a:extLst>
                  <a:ext uri="{FF2B5EF4-FFF2-40B4-BE49-F238E27FC236}">
                    <a16:creationId xmlns:a16="http://schemas.microsoft.com/office/drawing/2014/main" id="{70D24672-5411-4AC3-BF4D-7D1F7052791F}"/>
                  </a:ext>
                </a:extLst>
              </p:cNvPr>
              <p:cNvSpPr>
                <a:spLocks/>
              </p:cNvSpPr>
              <p:nvPr/>
            </p:nvSpPr>
            <p:spPr bwMode="auto">
              <a:xfrm>
                <a:off x="4395788" y="2611438"/>
                <a:ext cx="4763" cy="17463"/>
              </a:xfrm>
              <a:custGeom>
                <a:avLst/>
                <a:gdLst>
                  <a:gd name="T0" fmla="*/ 17 w 17"/>
                  <a:gd name="T1" fmla="*/ 69 h 77"/>
                  <a:gd name="T2" fmla="*/ 17 w 17"/>
                  <a:gd name="T3" fmla="*/ 10 h 77"/>
                  <a:gd name="T4" fmla="*/ 17 w 17"/>
                  <a:gd name="T5" fmla="*/ 10 h 77"/>
                  <a:gd name="T6" fmla="*/ 8 w 17"/>
                  <a:gd name="T7" fmla="*/ 0 h 77"/>
                  <a:gd name="T8" fmla="*/ 0 w 17"/>
                  <a:gd name="T9" fmla="*/ 10 h 77"/>
                  <a:gd name="T10" fmla="*/ 0 w 17"/>
                  <a:gd name="T11" fmla="*/ 10 h 77"/>
                  <a:gd name="T12" fmla="*/ 0 w 17"/>
                  <a:gd name="T13" fmla="*/ 69 h 77"/>
                  <a:gd name="T14" fmla="*/ 0 w 17"/>
                  <a:gd name="T15" fmla="*/ 69 h 77"/>
                  <a:gd name="T16" fmla="*/ 8 w 17"/>
                  <a:gd name="T17" fmla="*/ 77 h 77"/>
                  <a:gd name="T18" fmla="*/ 17 w 17"/>
                  <a:gd name="T19" fmla="*/ 69 h 77"/>
                  <a:gd name="T20" fmla="*/ 17 w 17"/>
                  <a:gd name="T2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77">
                    <a:moveTo>
                      <a:pt x="17" y="69"/>
                    </a:moveTo>
                    <a:lnTo>
                      <a:pt x="17" y="10"/>
                    </a:lnTo>
                    <a:lnTo>
                      <a:pt x="17" y="10"/>
                    </a:lnTo>
                    <a:lnTo>
                      <a:pt x="8" y="0"/>
                    </a:lnTo>
                    <a:lnTo>
                      <a:pt x="0" y="10"/>
                    </a:lnTo>
                    <a:lnTo>
                      <a:pt x="0" y="10"/>
                    </a:lnTo>
                    <a:lnTo>
                      <a:pt x="0" y="69"/>
                    </a:lnTo>
                    <a:lnTo>
                      <a:pt x="0" y="69"/>
                    </a:lnTo>
                    <a:lnTo>
                      <a:pt x="8" y="77"/>
                    </a:lnTo>
                    <a:lnTo>
                      <a:pt x="17" y="69"/>
                    </a:lnTo>
                    <a:lnTo>
                      <a:pt x="17" y="69"/>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51" name="Freeform 36">
                <a:extLst>
                  <a:ext uri="{FF2B5EF4-FFF2-40B4-BE49-F238E27FC236}">
                    <a16:creationId xmlns:a16="http://schemas.microsoft.com/office/drawing/2014/main" id="{B337BCFE-7C4A-49B0-9BF4-97E647806E5B}"/>
                  </a:ext>
                </a:extLst>
              </p:cNvPr>
              <p:cNvSpPr>
                <a:spLocks/>
              </p:cNvSpPr>
              <p:nvPr/>
            </p:nvSpPr>
            <p:spPr bwMode="auto">
              <a:xfrm>
                <a:off x="4413250" y="2611438"/>
                <a:ext cx="4763" cy="17463"/>
              </a:xfrm>
              <a:custGeom>
                <a:avLst/>
                <a:gdLst>
                  <a:gd name="T0" fmla="*/ 17 w 17"/>
                  <a:gd name="T1" fmla="*/ 69 h 77"/>
                  <a:gd name="T2" fmla="*/ 17 w 17"/>
                  <a:gd name="T3" fmla="*/ 10 h 77"/>
                  <a:gd name="T4" fmla="*/ 17 w 17"/>
                  <a:gd name="T5" fmla="*/ 10 h 77"/>
                  <a:gd name="T6" fmla="*/ 8 w 17"/>
                  <a:gd name="T7" fmla="*/ 0 h 77"/>
                  <a:gd name="T8" fmla="*/ 0 w 17"/>
                  <a:gd name="T9" fmla="*/ 10 h 77"/>
                  <a:gd name="T10" fmla="*/ 0 w 17"/>
                  <a:gd name="T11" fmla="*/ 10 h 77"/>
                  <a:gd name="T12" fmla="*/ 0 w 17"/>
                  <a:gd name="T13" fmla="*/ 69 h 77"/>
                  <a:gd name="T14" fmla="*/ 0 w 17"/>
                  <a:gd name="T15" fmla="*/ 69 h 77"/>
                  <a:gd name="T16" fmla="*/ 8 w 17"/>
                  <a:gd name="T17" fmla="*/ 77 h 77"/>
                  <a:gd name="T18" fmla="*/ 17 w 17"/>
                  <a:gd name="T19" fmla="*/ 69 h 77"/>
                  <a:gd name="T20" fmla="*/ 17 w 17"/>
                  <a:gd name="T2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77">
                    <a:moveTo>
                      <a:pt x="17" y="69"/>
                    </a:moveTo>
                    <a:lnTo>
                      <a:pt x="17" y="10"/>
                    </a:lnTo>
                    <a:lnTo>
                      <a:pt x="17" y="10"/>
                    </a:lnTo>
                    <a:lnTo>
                      <a:pt x="8" y="0"/>
                    </a:lnTo>
                    <a:lnTo>
                      <a:pt x="0" y="10"/>
                    </a:lnTo>
                    <a:lnTo>
                      <a:pt x="0" y="10"/>
                    </a:lnTo>
                    <a:lnTo>
                      <a:pt x="0" y="69"/>
                    </a:lnTo>
                    <a:lnTo>
                      <a:pt x="0" y="69"/>
                    </a:lnTo>
                    <a:lnTo>
                      <a:pt x="8" y="77"/>
                    </a:lnTo>
                    <a:lnTo>
                      <a:pt x="17" y="69"/>
                    </a:lnTo>
                    <a:lnTo>
                      <a:pt x="17" y="69"/>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52" name="Freeform 37">
                <a:extLst>
                  <a:ext uri="{FF2B5EF4-FFF2-40B4-BE49-F238E27FC236}">
                    <a16:creationId xmlns:a16="http://schemas.microsoft.com/office/drawing/2014/main" id="{594D64FB-0BD0-4A37-A50A-99A773754B3E}"/>
                  </a:ext>
                </a:extLst>
              </p:cNvPr>
              <p:cNvSpPr>
                <a:spLocks/>
              </p:cNvSpPr>
              <p:nvPr/>
            </p:nvSpPr>
            <p:spPr bwMode="auto">
              <a:xfrm>
                <a:off x="4395788" y="2628901"/>
                <a:ext cx="22225" cy="19050"/>
              </a:xfrm>
              <a:custGeom>
                <a:avLst/>
                <a:gdLst>
                  <a:gd name="T0" fmla="*/ 76 w 93"/>
                  <a:gd name="T1" fmla="*/ 8 h 85"/>
                  <a:gd name="T2" fmla="*/ 76 w 93"/>
                  <a:gd name="T3" fmla="*/ 67 h 85"/>
                  <a:gd name="T4" fmla="*/ 76 w 93"/>
                  <a:gd name="T5" fmla="*/ 67 h 85"/>
                  <a:gd name="T6" fmla="*/ 76 w 93"/>
                  <a:gd name="T7" fmla="*/ 67 h 85"/>
                  <a:gd name="T8" fmla="*/ 17 w 93"/>
                  <a:gd name="T9" fmla="*/ 67 h 85"/>
                  <a:gd name="T10" fmla="*/ 17 w 93"/>
                  <a:gd name="T11" fmla="*/ 67 h 85"/>
                  <a:gd name="T12" fmla="*/ 17 w 93"/>
                  <a:gd name="T13" fmla="*/ 67 h 85"/>
                  <a:gd name="T14" fmla="*/ 17 w 93"/>
                  <a:gd name="T15" fmla="*/ 8 h 85"/>
                  <a:gd name="T16" fmla="*/ 17 w 93"/>
                  <a:gd name="T17" fmla="*/ 8 h 85"/>
                  <a:gd name="T18" fmla="*/ 8 w 93"/>
                  <a:gd name="T19" fmla="*/ 0 h 85"/>
                  <a:gd name="T20" fmla="*/ 0 w 93"/>
                  <a:gd name="T21" fmla="*/ 8 h 85"/>
                  <a:gd name="T22" fmla="*/ 0 w 93"/>
                  <a:gd name="T23" fmla="*/ 8 h 85"/>
                  <a:gd name="T24" fmla="*/ 0 w 93"/>
                  <a:gd name="T25" fmla="*/ 67 h 85"/>
                  <a:gd name="T26" fmla="*/ 0 w 93"/>
                  <a:gd name="T27" fmla="*/ 67 h 85"/>
                  <a:gd name="T28" fmla="*/ 8 w 93"/>
                  <a:gd name="T29" fmla="*/ 75 h 85"/>
                  <a:gd name="T30" fmla="*/ 17 w 93"/>
                  <a:gd name="T31" fmla="*/ 85 h 85"/>
                  <a:gd name="T32" fmla="*/ 17 w 93"/>
                  <a:gd name="T33" fmla="*/ 85 h 85"/>
                  <a:gd name="T34" fmla="*/ 76 w 93"/>
                  <a:gd name="T35" fmla="*/ 85 h 85"/>
                  <a:gd name="T36" fmla="*/ 76 w 93"/>
                  <a:gd name="T37" fmla="*/ 85 h 85"/>
                  <a:gd name="T38" fmla="*/ 84 w 93"/>
                  <a:gd name="T39" fmla="*/ 75 h 85"/>
                  <a:gd name="T40" fmla="*/ 93 w 93"/>
                  <a:gd name="T41" fmla="*/ 67 h 85"/>
                  <a:gd name="T42" fmla="*/ 93 w 93"/>
                  <a:gd name="T43" fmla="*/ 67 h 85"/>
                  <a:gd name="T44" fmla="*/ 93 w 93"/>
                  <a:gd name="T45" fmla="*/ 8 h 85"/>
                  <a:gd name="T46" fmla="*/ 93 w 93"/>
                  <a:gd name="T47" fmla="*/ 8 h 85"/>
                  <a:gd name="T48" fmla="*/ 84 w 93"/>
                  <a:gd name="T49" fmla="*/ 0 h 85"/>
                  <a:gd name="T50" fmla="*/ 76 w 93"/>
                  <a:gd name="T51" fmla="*/ 8 h 85"/>
                  <a:gd name="T52" fmla="*/ 76 w 93"/>
                  <a:gd name="T53"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85">
                    <a:moveTo>
                      <a:pt x="76" y="8"/>
                    </a:moveTo>
                    <a:lnTo>
                      <a:pt x="76" y="67"/>
                    </a:lnTo>
                    <a:lnTo>
                      <a:pt x="76" y="67"/>
                    </a:lnTo>
                    <a:lnTo>
                      <a:pt x="76" y="67"/>
                    </a:lnTo>
                    <a:lnTo>
                      <a:pt x="17" y="67"/>
                    </a:lnTo>
                    <a:lnTo>
                      <a:pt x="17" y="67"/>
                    </a:lnTo>
                    <a:lnTo>
                      <a:pt x="17" y="67"/>
                    </a:lnTo>
                    <a:lnTo>
                      <a:pt x="17" y="8"/>
                    </a:lnTo>
                    <a:lnTo>
                      <a:pt x="17" y="8"/>
                    </a:lnTo>
                    <a:lnTo>
                      <a:pt x="8" y="0"/>
                    </a:lnTo>
                    <a:lnTo>
                      <a:pt x="0" y="8"/>
                    </a:lnTo>
                    <a:lnTo>
                      <a:pt x="0" y="8"/>
                    </a:lnTo>
                    <a:lnTo>
                      <a:pt x="0" y="67"/>
                    </a:lnTo>
                    <a:lnTo>
                      <a:pt x="0" y="67"/>
                    </a:lnTo>
                    <a:lnTo>
                      <a:pt x="8" y="75"/>
                    </a:lnTo>
                    <a:lnTo>
                      <a:pt x="17" y="85"/>
                    </a:lnTo>
                    <a:lnTo>
                      <a:pt x="17" y="85"/>
                    </a:lnTo>
                    <a:lnTo>
                      <a:pt x="76" y="85"/>
                    </a:lnTo>
                    <a:lnTo>
                      <a:pt x="76" y="85"/>
                    </a:lnTo>
                    <a:lnTo>
                      <a:pt x="84" y="75"/>
                    </a:lnTo>
                    <a:lnTo>
                      <a:pt x="93" y="67"/>
                    </a:lnTo>
                    <a:lnTo>
                      <a:pt x="93" y="67"/>
                    </a:lnTo>
                    <a:lnTo>
                      <a:pt x="93" y="8"/>
                    </a:lnTo>
                    <a:lnTo>
                      <a:pt x="93" y="8"/>
                    </a:lnTo>
                    <a:lnTo>
                      <a:pt x="84" y="0"/>
                    </a:lnTo>
                    <a:lnTo>
                      <a:pt x="76" y="8"/>
                    </a:lnTo>
                    <a:lnTo>
                      <a:pt x="76" y="8"/>
                    </a:lnTo>
                    <a:close/>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AE5A28B8-5A06-4E33-A1B4-9FD00763CCFC}"/>
                  </a:ext>
                </a:extLst>
              </p:cNvPr>
              <p:cNvSpPr>
                <a:spLocks noChangeArrowheads="1"/>
              </p:cNvSpPr>
              <p:nvPr/>
            </p:nvSpPr>
            <p:spPr bwMode="auto">
              <a:xfrm>
                <a:off x="4360863" y="2633663"/>
                <a:ext cx="3175" cy="4763"/>
              </a:xfrm>
              <a:prstGeom prst="rect">
                <a:avLst/>
              </a:prstGeom>
              <a:grp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BE791710-DA9F-4D78-B648-1D8A3E197A97}"/>
                  </a:ext>
                </a:extLst>
              </p:cNvPr>
              <p:cNvSpPr>
                <a:spLocks noChangeArrowheads="1"/>
              </p:cNvSpPr>
              <p:nvPr/>
            </p:nvSpPr>
            <p:spPr bwMode="auto">
              <a:xfrm>
                <a:off x="4360863" y="2617788"/>
                <a:ext cx="3175" cy="4763"/>
              </a:xfrm>
              <a:prstGeom prst="rect">
                <a:avLst/>
              </a:prstGeom>
              <a:grp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E3F293FD-7743-49D1-A37E-DDFC014F69D9}"/>
                </a:ext>
              </a:extLst>
            </p:cNvPr>
            <p:cNvGrpSpPr/>
            <p:nvPr/>
          </p:nvGrpSpPr>
          <p:grpSpPr>
            <a:xfrm>
              <a:off x="3729076" y="3805414"/>
              <a:ext cx="762499" cy="856719"/>
              <a:chOff x="1752600" y="3412963"/>
              <a:chExt cx="619439" cy="726475"/>
            </a:xfrm>
          </p:grpSpPr>
          <p:grpSp>
            <p:nvGrpSpPr>
              <p:cNvPr id="23" name="Group 103">
                <a:extLst>
                  <a:ext uri="{FF2B5EF4-FFF2-40B4-BE49-F238E27FC236}">
                    <a16:creationId xmlns:a16="http://schemas.microsoft.com/office/drawing/2014/main" id="{A9CFCDA7-902E-473D-AA6A-3A6E8C37E309}"/>
                  </a:ext>
                </a:extLst>
              </p:cNvPr>
              <p:cNvGrpSpPr/>
              <p:nvPr/>
            </p:nvGrpSpPr>
            <p:grpSpPr>
              <a:xfrm flipH="1">
                <a:off x="1752600" y="3412963"/>
                <a:ext cx="265509" cy="701774"/>
                <a:chOff x="972403" y="1164609"/>
                <a:chExt cx="2044889" cy="5090615"/>
              </a:xfrm>
              <a:solidFill>
                <a:schemeClr val="bg1"/>
              </a:solidFill>
            </p:grpSpPr>
            <p:sp>
              <p:nvSpPr>
                <p:cNvPr id="28" name="Freeform 225">
                  <a:extLst>
                    <a:ext uri="{FF2B5EF4-FFF2-40B4-BE49-F238E27FC236}">
                      <a16:creationId xmlns:a16="http://schemas.microsoft.com/office/drawing/2014/main" id="{382FDA7B-68E8-4C5A-BAFF-EEF05EEDD129}"/>
                    </a:ext>
                  </a:extLst>
                </p:cNvPr>
                <p:cNvSpPr/>
                <p:nvPr/>
              </p:nvSpPr>
              <p:spPr>
                <a:xfrm>
                  <a:off x="1387523" y="1827663"/>
                  <a:ext cx="867769" cy="1617260"/>
                </a:xfrm>
                <a:custGeom>
                  <a:avLst/>
                  <a:gdLst>
                    <a:gd name="connsiteX0" fmla="*/ 373038 w 867769"/>
                    <a:gd name="connsiteY0" fmla="*/ 62552 h 1617260"/>
                    <a:gd name="connsiteX1" fmla="*/ 304799 w 867769"/>
                    <a:gd name="connsiteY1" fmla="*/ 151262 h 1617260"/>
                    <a:gd name="connsiteX2" fmla="*/ 222913 w 867769"/>
                    <a:gd name="connsiteY2" fmla="*/ 376450 h 1617260"/>
                    <a:gd name="connsiteX3" fmla="*/ 147850 w 867769"/>
                    <a:gd name="connsiteY3" fmla="*/ 772236 h 1617260"/>
                    <a:gd name="connsiteX4" fmla="*/ 93259 w 867769"/>
                    <a:gd name="connsiteY4" fmla="*/ 1243083 h 1617260"/>
                    <a:gd name="connsiteX5" fmla="*/ 11373 w 867769"/>
                    <a:gd name="connsiteY5" fmla="*/ 1345441 h 1617260"/>
                    <a:gd name="connsiteX6" fmla="*/ 161498 w 867769"/>
                    <a:gd name="connsiteY6" fmla="*/ 1488743 h 1617260"/>
                    <a:gd name="connsiteX7" fmla="*/ 475396 w 867769"/>
                    <a:gd name="connsiteY7" fmla="*/ 1611573 h 1617260"/>
                    <a:gd name="connsiteX8" fmla="*/ 816590 w 867769"/>
                    <a:gd name="connsiteY8" fmla="*/ 1454624 h 1617260"/>
                    <a:gd name="connsiteX9" fmla="*/ 782471 w 867769"/>
                    <a:gd name="connsiteY9" fmla="*/ 1065662 h 1617260"/>
                    <a:gd name="connsiteX10" fmla="*/ 680113 w 867769"/>
                    <a:gd name="connsiteY10" fmla="*/ 437865 h 1617260"/>
                    <a:gd name="connsiteX11" fmla="*/ 775647 w 867769"/>
                    <a:gd name="connsiteY11" fmla="*/ 185382 h 1617260"/>
                    <a:gd name="connsiteX12" fmla="*/ 727880 w 867769"/>
                    <a:gd name="connsiteY12" fmla="*/ 103495 h 1617260"/>
                    <a:gd name="connsiteX13" fmla="*/ 693761 w 867769"/>
                    <a:gd name="connsiteY13" fmla="*/ 7961 h 1617260"/>
                    <a:gd name="connsiteX14" fmla="*/ 536811 w 867769"/>
                    <a:gd name="connsiteY14" fmla="*/ 55728 h 1617260"/>
                    <a:gd name="connsiteX15" fmla="*/ 373038 w 867769"/>
                    <a:gd name="connsiteY15" fmla="*/ 62552 h 16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769" h="1617260">
                      <a:moveTo>
                        <a:pt x="373038" y="62552"/>
                      </a:moveTo>
                      <a:cubicBezTo>
                        <a:pt x="334369" y="78474"/>
                        <a:pt x="329820" y="98946"/>
                        <a:pt x="304799" y="151262"/>
                      </a:cubicBezTo>
                      <a:cubicBezTo>
                        <a:pt x="279778" y="203578"/>
                        <a:pt x="249071" y="272954"/>
                        <a:pt x="222913" y="376450"/>
                      </a:cubicBezTo>
                      <a:cubicBezTo>
                        <a:pt x="196755" y="479946"/>
                        <a:pt x="169459" y="627797"/>
                        <a:pt x="147850" y="772236"/>
                      </a:cubicBezTo>
                      <a:cubicBezTo>
                        <a:pt x="126241" y="916675"/>
                        <a:pt x="116005" y="1147549"/>
                        <a:pt x="93259" y="1243083"/>
                      </a:cubicBezTo>
                      <a:cubicBezTo>
                        <a:pt x="70513" y="1338617"/>
                        <a:pt x="0" y="1304498"/>
                        <a:pt x="11373" y="1345441"/>
                      </a:cubicBezTo>
                      <a:cubicBezTo>
                        <a:pt x="22746" y="1386384"/>
                        <a:pt x="84161" y="1444388"/>
                        <a:pt x="161498" y="1488743"/>
                      </a:cubicBezTo>
                      <a:cubicBezTo>
                        <a:pt x="238835" y="1533098"/>
                        <a:pt x="366214" y="1617260"/>
                        <a:pt x="475396" y="1611573"/>
                      </a:cubicBezTo>
                      <a:cubicBezTo>
                        <a:pt x="584578" y="1605887"/>
                        <a:pt x="765411" y="1545609"/>
                        <a:pt x="816590" y="1454624"/>
                      </a:cubicBezTo>
                      <a:cubicBezTo>
                        <a:pt x="867769" y="1363639"/>
                        <a:pt x="805217" y="1235122"/>
                        <a:pt x="782471" y="1065662"/>
                      </a:cubicBezTo>
                      <a:cubicBezTo>
                        <a:pt x="759725" y="896202"/>
                        <a:pt x="681250" y="584578"/>
                        <a:pt x="680113" y="437865"/>
                      </a:cubicBezTo>
                      <a:cubicBezTo>
                        <a:pt x="678976" y="291152"/>
                        <a:pt x="767686" y="241110"/>
                        <a:pt x="775647" y="185382"/>
                      </a:cubicBezTo>
                      <a:cubicBezTo>
                        <a:pt x="783608" y="129654"/>
                        <a:pt x="741528" y="133065"/>
                        <a:pt x="727880" y="103495"/>
                      </a:cubicBezTo>
                      <a:cubicBezTo>
                        <a:pt x="714232" y="73925"/>
                        <a:pt x="725606" y="15922"/>
                        <a:pt x="693761" y="7961"/>
                      </a:cubicBezTo>
                      <a:cubicBezTo>
                        <a:pt x="661916" y="0"/>
                        <a:pt x="585715" y="47767"/>
                        <a:pt x="536811" y="55728"/>
                      </a:cubicBezTo>
                      <a:cubicBezTo>
                        <a:pt x="487907" y="63689"/>
                        <a:pt x="411707" y="46630"/>
                        <a:pt x="373038" y="6255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29" name="Freeform 226">
                  <a:extLst>
                    <a:ext uri="{FF2B5EF4-FFF2-40B4-BE49-F238E27FC236}">
                      <a16:creationId xmlns:a16="http://schemas.microsoft.com/office/drawing/2014/main" id="{5923D319-C6E9-42BF-B8EF-A2B701D070FB}"/>
                    </a:ext>
                  </a:extLst>
                </p:cNvPr>
                <p:cNvSpPr/>
                <p:nvPr/>
              </p:nvSpPr>
              <p:spPr>
                <a:xfrm>
                  <a:off x="1708245" y="1999397"/>
                  <a:ext cx="233149" cy="1378424"/>
                </a:xfrm>
                <a:custGeom>
                  <a:avLst/>
                  <a:gdLst>
                    <a:gd name="connsiteX0" fmla="*/ 161498 w 233149"/>
                    <a:gd name="connsiteY0" fmla="*/ 0 h 1378424"/>
                    <a:gd name="connsiteX1" fmla="*/ 222913 w 233149"/>
                    <a:gd name="connsiteY1" fmla="*/ 40943 h 1378424"/>
                    <a:gd name="connsiteX2" fmla="*/ 222913 w 233149"/>
                    <a:gd name="connsiteY2" fmla="*/ 68239 h 1378424"/>
                    <a:gd name="connsiteX3" fmla="*/ 188794 w 233149"/>
                    <a:gd name="connsiteY3" fmla="*/ 129654 h 1378424"/>
                    <a:gd name="connsiteX4" fmla="*/ 216089 w 233149"/>
                    <a:gd name="connsiteY4" fmla="*/ 204716 h 1378424"/>
                    <a:gd name="connsiteX5" fmla="*/ 229737 w 233149"/>
                    <a:gd name="connsiteY5" fmla="*/ 580030 h 1378424"/>
                    <a:gd name="connsiteX6" fmla="*/ 229737 w 233149"/>
                    <a:gd name="connsiteY6" fmla="*/ 1132764 h 1378424"/>
                    <a:gd name="connsiteX7" fmla="*/ 222913 w 233149"/>
                    <a:gd name="connsiteY7" fmla="*/ 1235122 h 1378424"/>
                    <a:gd name="connsiteX8" fmla="*/ 195618 w 233149"/>
                    <a:gd name="connsiteY8" fmla="*/ 1303361 h 1378424"/>
                    <a:gd name="connsiteX9" fmla="*/ 134203 w 233149"/>
                    <a:gd name="connsiteY9" fmla="*/ 1378424 h 1378424"/>
                    <a:gd name="connsiteX10" fmla="*/ 52316 w 233149"/>
                    <a:gd name="connsiteY10" fmla="*/ 1303361 h 1378424"/>
                    <a:gd name="connsiteX11" fmla="*/ 4549 w 233149"/>
                    <a:gd name="connsiteY11" fmla="*/ 1201003 h 1378424"/>
                    <a:gd name="connsiteX12" fmla="*/ 25021 w 233149"/>
                    <a:gd name="connsiteY12" fmla="*/ 887104 h 1378424"/>
                    <a:gd name="connsiteX13" fmla="*/ 65964 w 233149"/>
                    <a:gd name="connsiteY13" fmla="*/ 293427 h 1378424"/>
                    <a:gd name="connsiteX14" fmla="*/ 106907 w 233149"/>
                    <a:gd name="connsiteY14" fmla="*/ 150125 h 1378424"/>
                    <a:gd name="connsiteX15" fmla="*/ 113731 w 233149"/>
                    <a:gd name="connsiteY15" fmla="*/ 122830 h 1378424"/>
                    <a:gd name="connsiteX16" fmla="*/ 93259 w 233149"/>
                    <a:gd name="connsiteY16" fmla="*/ 75063 h 1378424"/>
                    <a:gd name="connsiteX17" fmla="*/ 100083 w 233149"/>
                    <a:gd name="connsiteY17" fmla="*/ 40943 h 1378424"/>
                    <a:gd name="connsiteX18" fmla="*/ 161498 w 233149"/>
                    <a:gd name="connsiteY18" fmla="*/ 0 h 13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49" h="1378424">
                      <a:moveTo>
                        <a:pt x="161498" y="0"/>
                      </a:moveTo>
                      <a:cubicBezTo>
                        <a:pt x="181970" y="0"/>
                        <a:pt x="212677" y="29570"/>
                        <a:pt x="222913" y="40943"/>
                      </a:cubicBezTo>
                      <a:cubicBezTo>
                        <a:pt x="233149" y="52316"/>
                        <a:pt x="228599" y="53454"/>
                        <a:pt x="222913" y="68239"/>
                      </a:cubicBezTo>
                      <a:cubicBezTo>
                        <a:pt x="217227" y="83024"/>
                        <a:pt x="189931" y="106908"/>
                        <a:pt x="188794" y="129654"/>
                      </a:cubicBezTo>
                      <a:cubicBezTo>
                        <a:pt x="187657" y="152400"/>
                        <a:pt x="209265" y="129653"/>
                        <a:pt x="216089" y="204716"/>
                      </a:cubicBezTo>
                      <a:cubicBezTo>
                        <a:pt x="222913" y="279779"/>
                        <a:pt x="227462" y="425355"/>
                        <a:pt x="229737" y="580030"/>
                      </a:cubicBezTo>
                      <a:cubicBezTo>
                        <a:pt x="232012" y="734705"/>
                        <a:pt x="230874" y="1023582"/>
                        <a:pt x="229737" y="1132764"/>
                      </a:cubicBezTo>
                      <a:cubicBezTo>
                        <a:pt x="228600" y="1241946"/>
                        <a:pt x="228600" y="1206689"/>
                        <a:pt x="222913" y="1235122"/>
                      </a:cubicBezTo>
                      <a:cubicBezTo>
                        <a:pt x="217227" y="1263555"/>
                        <a:pt x="210403" y="1279477"/>
                        <a:pt x="195618" y="1303361"/>
                      </a:cubicBezTo>
                      <a:cubicBezTo>
                        <a:pt x="180833" y="1327245"/>
                        <a:pt x="158087" y="1378424"/>
                        <a:pt x="134203" y="1378424"/>
                      </a:cubicBezTo>
                      <a:cubicBezTo>
                        <a:pt x="110319" y="1378424"/>
                        <a:pt x="73925" y="1332931"/>
                        <a:pt x="52316" y="1303361"/>
                      </a:cubicBezTo>
                      <a:cubicBezTo>
                        <a:pt x="30707" y="1273791"/>
                        <a:pt x="9098" y="1270379"/>
                        <a:pt x="4549" y="1201003"/>
                      </a:cubicBezTo>
                      <a:cubicBezTo>
                        <a:pt x="0" y="1131627"/>
                        <a:pt x="14785" y="1038367"/>
                        <a:pt x="25021" y="887104"/>
                      </a:cubicBezTo>
                      <a:cubicBezTo>
                        <a:pt x="35257" y="735841"/>
                        <a:pt x="52316" y="416257"/>
                        <a:pt x="65964" y="293427"/>
                      </a:cubicBezTo>
                      <a:cubicBezTo>
                        <a:pt x="79612" y="170597"/>
                        <a:pt x="98946" y="178558"/>
                        <a:pt x="106907" y="150125"/>
                      </a:cubicBezTo>
                      <a:cubicBezTo>
                        <a:pt x="114868" y="121692"/>
                        <a:pt x="116006" y="135340"/>
                        <a:pt x="113731" y="122830"/>
                      </a:cubicBezTo>
                      <a:cubicBezTo>
                        <a:pt x="111456" y="110320"/>
                        <a:pt x="95534" y="88711"/>
                        <a:pt x="93259" y="75063"/>
                      </a:cubicBezTo>
                      <a:cubicBezTo>
                        <a:pt x="90984" y="61415"/>
                        <a:pt x="89847" y="52316"/>
                        <a:pt x="100083" y="40943"/>
                      </a:cubicBezTo>
                      <a:cubicBezTo>
                        <a:pt x="110319" y="29570"/>
                        <a:pt x="141026" y="0"/>
                        <a:pt x="161498"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30" name="Freeform 227">
                  <a:extLst>
                    <a:ext uri="{FF2B5EF4-FFF2-40B4-BE49-F238E27FC236}">
                      <a16:creationId xmlns:a16="http://schemas.microsoft.com/office/drawing/2014/main" id="{1A83D7F1-2814-4488-AFC6-10289A088C52}"/>
                    </a:ext>
                  </a:extLst>
                </p:cNvPr>
                <p:cNvSpPr/>
                <p:nvPr/>
              </p:nvSpPr>
              <p:spPr>
                <a:xfrm>
                  <a:off x="1670714" y="1164609"/>
                  <a:ext cx="531125" cy="848436"/>
                </a:xfrm>
                <a:custGeom>
                  <a:avLst/>
                  <a:gdLst>
                    <a:gd name="connsiteX0" fmla="*/ 226325 w 531125"/>
                    <a:gd name="connsiteY0" fmla="*/ 848436 h 848436"/>
                    <a:gd name="connsiteX1" fmla="*/ 246796 w 531125"/>
                    <a:gd name="connsiteY1" fmla="*/ 800669 h 848436"/>
                    <a:gd name="connsiteX2" fmla="*/ 349155 w 531125"/>
                    <a:gd name="connsiteY2" fmla="*/ 732430 h 848436"/>
                    <a:gd name="connsiteX3" fmla="*/ 403746 w 531125"/>
                    <a:gd name="connsiteY3" fmla="*/ 691487 h 848436"/>
                    <a:gd name="connsiteX4" fmla="*/ 403746 w 531125"/>
                    <a:gd name="connsiteY4" fmla="*/ 643719 h 848436"/>
                    <a:gd name="connsiteX5" fmla="*/ 431041 w 531125"/>
                    <a:gd name="connsiteY5" fmla="*/ 568657 h 848436"/>
                    <a:gd name="connsiteX6" fmla="*/ 478808 w 531125"/>
                    <a:gd name="connsiteY6" fmla="*/ 507242 h 848436"/>
                    <a:gd name="connsiteX7" fmla="*/ 499280 w 531125"/>
                    <a:gd name="connsiteY7" fmla="*/ 452651 h 848436"/>
                    <a:gd name="connsiteX8" fmla="*/ 499280 w 531125"/>
                    <a:gd name="connsiteY8" fmla="*/ 398060 h 848436"/>
                    <a:gd name="connsiteX9" fmla="*/ 512928 w 531125"/>
                    <a:gd name="connsiteY9" fmla="*/ 336645 h 848436"/>
                    <a:gd name="connsiteX10" fmla="*/ 526576 w 531125"/>
                    <a:gd name="connsiteY10" fmla="*/ 241110 h 848436"/>
                    <a:gd name="connsiteX11" fmla="*/ 485632 w 531125"/>
                    <a:gd name="connsiteY11" fmla="*/ 145576 h 848436"/>
                    <a:gd name="connsiteX12" fmla="*/ 451513 w 531125"/>
                    <a:gd name="connsiteY12" fmla="*/ 84161 h 848436"/>
                    <a:gd name="connsiteX13" fmla="*/ 424217 w 531125"/>
                    <a:gd name="connsiteY13" fmla="*/ 29570 h 848436"/>
                    <a:gd name="connsiteX14" fmla="*/ 362802 w 531125"/>
                    <a:gd name="connsiteY14" fmla="*/ 2275 h 848436"/>
                    <a:gd name="connsiteX15" fmla="*/ 280916 w 531125"/>
                    <a:gd name="connsiteY15" fmla="*/ 15922 h 848436"/>
                    <a:gd name="connsiteX16" fmla="*/ 219501 w 531125"/>
                    <a:gd name="connsiteY16" fmla="*/ 15922 h 848436"/>
                    <a:gd name="connsiteX17" fmla="*/ 151262 w 531125"/>
                    <a:gd name="connsiteY17" fmla="*/ 56866 h 848436"/>
                    <a:gd name="connsiteX18" fmla="*/ 89847 w 531125"/>
                    <a:gd name="connsiteY18" fmla="*/ 111457 h 848436"/>
                    <a:gd name="connsiteX19" fmla="*/ 55728 w 531125"/>
                    <a:gd name="connsiteY19" fmla="*/ 166048 h 848436"/>
                    <a:gd name="connsiteX20" fmla="*/ 48904 w 531125"/>
                    <a:gd name="connsiteY20" fmla="*/ 220639 h 848436"/>
                    <a:gd name="connsiteX21" fmla="*/ 28432 w 531125"/>
                    <a:gd name="connsiteY21" fmla="*/ 302525 h 848436"/>
                    <a:gd name="connsiteX22" fmla="*/ 1137 w 531125"/>
                    <a:gd name="connsiteY22" fmla="*/ 357116 h 848436"/>
                    <a:gd name="connsiteX23" fmla="*/ 21608 w 531125"/>
                    <a:gd name="connsiteY23" fmla="*/ 439003 h 848436"/>
                    <a:gd name="connsiteX24" fmla="*/ 76199 w 531125"/>
                    <a:gd name="connsiteY24" fmla="*/ 493594 h 848436"/>
                    <a:gd name="connsiteX25" fmla="*/ 83023 w 531125"/>
                    <a:gd name="connsiteY25" fmla="*/ 643719 h 848436"/>
                    <a:gd name="connsiteX26" fmla="*/ 83023 w 531125"/>
                    <a:gd name="connsiteY26" fmla="*/ 725606 h 848436"/>
                    <a:gd name="connsiteX27" fmla="*/ 151262 w 531125"/>
                    <a:gd name="connsiteY27" fmla="*/ 787021 h 848436"/>
                    <a:gd name="connsiteX28" fmla="*/ 226325 w 531125"/>
                    <a:gd name="connsiteY28" fmla="*/ 848436 h 84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125" h="848436">
                      <a:moveTo>
                        <a:pt x="226325" y="848436"/>
                      </a:moveTo>
                      <a:cubicBezTo>
                        <a:pt x="226324" y="834219"/>
                        <a:pt x="226324" y="820003"/>
                        <a:pt x="246796" y="800669"/>
                      </a:cubicBezTo>
                      <a:cubicBezTo>
                        <a:pt x="267268" y="781335"/>
                        <a:pt x="322997" y="750627"/>
                        <a:pt x="349155" y="732430"/>
                      </a:cubicBezTo>
                      <a:cubicBezTo>
                        <a:pt x="375313" y="714233"/>
                        <a:pt x="394648" y="706272"/>
                        <a:pt x="403746" y="691487"/>
                      </a:cubicBezTo>
                      <a:cubicBezTo>
                        <a:pt x="412844" y="676702"/>
                        <a:pt x="399197" y="664191"/>
                        <a:pt x="403746" y="643719"/>
                      </a:cubicBezTo>
                      <a:cubicBezTo>
                        <a:pt x="408295" y="623247"/>
                        <a:pt x="418531" y="591403"/>
                        <a:pt x="431041" y="568657"/>
                      </a:cubicBezTo>
                      <a:cubicBezTo>
                        <a:pt x="443551" y="545911"/>
                        <a:pt x="467435" y="526576"/>
                        <a:pt x="478808" y="507242"/>
                      </a:cubicBezTo>
                      <a:cubicBezTo>
                        <a:pt x="490181" y="487908"/>
                        <a:pt x="495868" y="470848"/>
                        <a:pt x="499280" y="452651"/>
                      </a:cubicBezTo>
                      <a:cubicBezTo>
                        <a:pt x="502692" y="434454"/>
                        <a:pt x="497005" y="417394"/>
                        <a:pt x="499280" y="398060"/>
                      </a:cubicBezTo>
                      <a:cubicBezTo>
                        <a:pt x="501555" y="378726"/>
                        <a:pt x="508379" y="362803"/>
                        <a:pt x="512928" y="336645"/>
                      </a:cubicBezTo>
                      <a:cubicBezTo>
                        <a:pt x="517477" y="310487"/>
                        <a:pt x="531125" y="272955"/>
                        <a:pt x="526576" y="241110"/>
                      </a:cubicBezTo>
                      <a:cubicBezTo>
                        <a:pt x="522027" y="209265"/>
                        <a:pt x="498143" y="171734"/>
                        <a:pt x="485632" y="145576"/>
                      </a:cubicBezTo>
                      <a:cubicBezTo>
                        <a:pt x="473121" y="119418"/>
                        <a:pt x="461749" y="103495"/>
                        <a:pt x="451513" y="84161"/>
                      </a:cubicBezTo>
                      <a:cubicBezTo>
                        <a:pt x="441277" y="64827"/>
                        <a:pt x="439002" y="43217"/>
                        <a:pt x="424217" y="29570"/>
                      </a:cubicBezTo>
                      <a:cubicBezTo>
                        <a:pt x="409432" y="15923"/>
                        <a:pt x="386685" y="4550"/>
                        <a:pt x="362802" y="2275"/>
                      </a:cubicBezTo>
                      <a:cubicBezTo>
                        <a:pt x="338919" y="0"/>
                        <a:pt x="304800" y="13648"/>
                        <a:pt x="280916" y="15922"/>
                      </a:cubicBezTo>
                      <a:cubicBezTo>
                        <a:pt x="257033" y="18197"/>
                        <a:pt x="241110" y="9098"/>
                        <a:pt x="219501" y="15922"/>
                      </a:cubicBezTo>
                      <a:cubicBezTo>
                        <a:pt x="197892" y="22746"/>
                        <a:pt x="172871" y="40944"/>
                        <a:pt x="151262" y="56866"/>
                      </a:cubicBezTo>
                      <a:cubicBezTo>
                        <a:pt x="129653" y="72788"/>
                        <a:pt x="105769" y="93260"/>
                        <a:pt x="89847" y="111457"/>
                      </a:cubicBezTo>
                      <a:cubicBezTo>
                        <a:pt x="73925" y="129654"/>
                        <a:pt x="62552" y="147851"/>
                        <a:pt x="55728" y="166048"/>
                      </a:cubicBezTo>
                      <a:cubicBezTo>
                        <a:pt x="48904" y="184245"/>
                        <a:pt x="53453" y="197893"/>
                        <a:pt x="48904" y="220639"/>
                      </a:cubicBezTo>
                      <a:cubicBezTo>
                        <a:pt x="44355" y="243385"/>
                        <a:pt x="36393" y="279779"/>
                        <a:pt x="28432" y="302525"/>
                      </a:cubicBezTo>
                      <a:cubicBezTo>
                        <a:pt x="20471" y="325271"/>
                        <a:pt x="2274" y="334370"/>
                        <a:pt x="1137" y="357116"/>
                      </a:cubicBezTo>
                      <a:cubicBezTo>
                        <a:pt x="0" y="379862"/>
                        <a:pt x="9098" y="416257"/>
                        <a:pt x="21608" y="439003"/>
                      </a:cubicBezTo>
                      <a:cubicBezTo>
                        <a:pt x="34118" y="461749"/>
                        <a:pt x="65963" y="459475"/>
                        <a:pt x="76199" y="493594"/>
                      </a:cubicBezTo>
                      <a:cubicBezTo>
                        <a:pt x="86435" y="527713"/>
                        <a:pt x="81886" y="605050"/>
                        <a:pt x="83023" y="643719"/>
                      </a:cubicBezTo>
                      <a:cubicBezTo>
                        <a:pt x="84160" y="682388"/>
                        <a:pt x="71650" y="701722"/>
                        <a:pt x="83023" y="725606"/>
                      </a:cubicBezTo>
                      <a:cubicBezTo>
                        <a:pt x="94396" y="749490"/>
                        <a:pt x="151262" y="787021"/>
                        <a:pt x="151262" y="787021"/>
                      </a:cubicBezTo>
                      <a:lnTo>
                        <a:pt x="226325" y="848436"/>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31" name="Freeform 228">
                  <a:extLst>
                    <a:ext uri="{FF2B5EF4-FFF2-40B4-BE49-F238E27FC236}">
                      <a16:creationId xmlns:a16="http://schemas.microsoft.com/office/drawing/2014/main" id="{6A4CE666-7FA8-4E4A-9CF0-D50A175AA387}"/>
                    </a:ext>
                  </a:extLst>
                </p:cNvPr>
                <p:cNvSpPr/>
                <p:nvPr/>
              </p:nvSpPr>
              <p:spPr>
                <a:xfrm>
                  <a:off x="972403" y="1928883"/>
                  <a:ext cx="741528" cy="1521726"/>
                </a:xfrm>
                <a:custGeom>
                  <a:avLst/>
                  <a:gdLst>
                    <a:gd name="connsiteX0" fmla="*/ 733567 w 741528"/>
                    <a:gd name="connsiteY0" fmla="*/ 2275 h 1521726"/>
                    <a:gd name="connsiteX1" fmla="*/ 678976 w 741528"/>
                    <a:gd name="connsiteY1" fmla="*/ 50042 h 1521726"/>
                    <a:gd name="connsiteX2" fmla="*/ 569794 w 741528"/>
                    <a:gd name="connsiteY2" fmla="*/ 90986 h 1521726"/>
                    <a:gd name="connsiteX3" fmla="*/ 481084 w 741528"/>
                    <a:gd name="connsiteY3" fmla="*/ 97810 h 1521726"/>
                    <a:gd name="connsiteX4" fmla="*/ 406021 w 741528"/>
                    <a:gd name="connsiteY4" fmla="*/ 118281 h 1521726"/>
                    <a:gd name="connsiteX5" fmla="*/ 351430 w 741528"/>
                    <a:gd name="connsiteY5" fmla="*/ 193344 h 1521726"/>
                    <a:gd name="connsiteX6" fmla="*/ 317310 w 741528"/>
                    <a:gd name="connsiteY6" fmla="*/ 288878 h 1521726"/>
                    <a:gd name="connsiteX7" fmla="*/ 255896 w 741528"/>
                    <a:gd name="connsiteY7" fmla="*/ 391236 h 1521726"/>
                    <a:gd name="connsiteX8" fmla="*/ 187657 w 741528"/>
                    <a:gd name="connsiteY8" fmla="*/ 555010 h 1521726"/>
                    <a:gd name="connsiteX9" fmla="*/ 105770 w 741528"/>
                    <a:gd name="connsiteY9" fmla="*/ 705135 h 1521726"/>
                    <a:gd name="connsiteX10" fmla="*/ 23884 w 741528"/>
                    <a:gd name="connsiteY10" fmla="*/ 848436 h 1521726"/>
                    <a:gd name="connsiteX11" fmla="*/ 3412 w 741528"/>
                    <a:gd name="connsiteY11" fmla="*/ 909851 h 1521726"/>
                    <a:gd name="connsiteX12" fmla="*/ 44355 w 741528"/>
                    <a:gd name="connsiteY12" fmla="*/ 1039505 h 1521726"/>
                    <a:gd name="connsiteX13" fmla="*/ 153537 w 741528"/>
                    <a:gd name="connsiteY13" fmla="*/ 1339756 h 1521726"/>
                    <a:gd name="connsiteX14" fmla="*/ 160361 w 741528"/>
                    <a:gd name="connsiteY14" fmla="*/ 1360227 h 1521726"/>
                    <a:gd name="connsiteX15" fmla="*/ 174009 w 741528"/>
                    <a:gd name="connsiteY15" fmla="*/ 1421642 h 1521726"/>
                    <a:gd name="connsiteX16" fmla="*/ 228600 w 741528"/>
                    <a:gd name="connsiteY16" fmla="*/ 1442114 h 1521726"/>
                    <a:gd name="connsiteX17" fmla="*/ 303663 w 741528"/>
                    <a:gd name="connsiteY17" fmla="*/ 1455762 h 1521726"/>
                    <a:gd name="connsiteX18" fmla="*/ 406021 w 741528"/>
                    <a:gd name="connsiteY18" fmla="*/ 1510353 h 1521726"/>
                    <a:gd name="connsiteX19" fmla="*/ 460612 w 741528"/>
                    <a:gd name="connsiteY19" fmla="*/ 1517177 h 1521726"/>
                    <a:gd name="connsiteX20" fmla="*/ 569794 w 741528"/>
                    <a:gd name="connsiteY20" fmla="*/ 1483057 h 1521726"/>
                    <a:gd name="connsiteX21" fmla="*/ 631209 w 741528"/>
                    <a:gd name="connsiteY21" fmla="*/ 1401171 h 1521726"/>
                    <a:gd name="connsiteX22" fmla="*/ 556146 w 741528"/>
                    <a:gd name="connsiteY22" fmla="*/ 1326108 h 1521726"/>
                    <a:gd name="connsiteX23" fmla="*/ 440140 w 741528"/>
                    <a:gd name="connsiteY23" fmla="*/ 1264693 h 1521726"/>
                    <a:gd name="connsiteX24" fmla="*/ 337782 w 741528"/>
                    <a:gd name="connsiteY24" fmla="*/ 1169159 h 1521726"/>
                    <a:gd name="connsiteX25" fmla="*/ 317310 w 741528"/>
                    <a:gd name="connsiteY25" fmla="*/ 1073624 h 1521726"/>
                    <a:gd name="connsiteX26" fmla="*/ 303663 w 741528"/>
                    <a:gd name="connsiteY26" fmla="*/ 991738 h 1521726"/>
                    <a:gd name="connsiteX27" fmla="*/ 324134 w 741528"/>
                    <a:gd name="connsiteY27" fmla="*/ 950795 h 1521726"/>
                    <a:gd name="connsiteX28" fmla="*/ 330958 w 741528"/>
                    <a:gd name="connsiteY28" fmla="*/ 848436 h 1521726"/>
                    <a:gd name="connsiteX29" fmla="*/ 385549 w 741528"/>
                    <a:gd name="connsiteY29" fmla="*/ 752902 h 1521726"/>
                    <a:gd name="connsiteX30" fmla="*/ 406021 w 741528"/>
                    <a:gd name="connsiteY30" fmla="*/ 698311 h 1521726"/>
                    <a:gd name="connsiteX31" fmla="*/ 590266 w 741528"/>
                    <a:gd name="connsiteY31" fmla="*/ 322998 h 1521726"/>
                    <a:gd name="connsiteX32" fmla="*/ 672152 w 741528"/>
                    <a:gd name="connsiteY32" fmla="*/ 172872 h 1521726"/>
                    <a:gd name="connsiteX33" fmla="*/ 726743 w 741528"/>
                    <a:gd name="connsiteY33" fmla="*/ 63690 h 1521726"/>
                    <a:gd name="connsiteX34" fmla="*/ 733567 w 741528"/>
                    <a:gd name="connsiteY34" fmla="*/ 2275 h 152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1528" h="1521726">
                      <a:moveTo>
                        <a:pt x="733567" y="2275"/>
                      </a:moveTo>
                      <a:cubicBezTo>
                        <a:pt x="725606" y="0"/>
                        <a:pt x="706272" y="35257"/>
                        <a:pt x="678976" y="50042"/>
                      </a:cubicBezTo>
                      <a:cubicBezTo>
                        <a:pt x="651681" y="64827"/>
                        <a:pt x="602776" y="83025"/>
                        <a:pt x="569794" y="90986"/>
                      </a:cubicBezTo>
                      <a:cubicBezTo>
                        <a:pt x="536812" y="98947"/>
                        <a:pt x="508379" y="93261"/>
                        <a:pt x="481084" y="97810"/>
                      </a:cubicBezTo>
                      <a:cubicBezTo>
                        <a:pt x="453789" y="102359"/>
                        <a:pt x="427630" y="102359"/>
                        <a:pt x="406021" y="118281"/>
                      </a:cubicBezTo>
                      <a:cubicBezTo>
                        <a:pt x="384412" y="134203"/>
                        <a:pt x="366215" y="164911"/>
                        <a:pt x="351430" y="193344"/>
                      </a:cubicBezTo>
                      <a:cubicBezTo>
                        <a:pt x="336645" y="221777"/>
                        <a:pt x="333232" y="255896"/>
                        <a:pt x="317310" y="288878"/>
                      </a:cubicBezTo>
                      <a:cubicBezTo>
                        <a:pt x="301388" y="321860"/>
                        <a:pt x="277505" y="346881"/>
                        <a:pt x="255896" y="391236"/>
                      </a:cubicBezTo>
                      <a:cubicBezTo>
                        <a:pt x="234287" y="435591"/>
                        <a:pt x="212678" y="502694"/>
                        <a:pt x="187657" y="555010"/>
                      </a:cubicBezTo>
                      <a:cubicBezTo>
                        <a:pt x="162636" y="607326"/>
                        <a:pt x="133065" y="656231"/>
                        <a:pt x="105770" y="705135"/>
                      </a:cubicBezTo>
                      <a:cubicBezTo>
                        <a:pt x="78475" y="754039"/>
                        <a:pt x="40944" y="814317"/>
                        <a:pt x="23884" y="848436"/>
                      </a:cubicBezTo>
                      <a:cubicBezTo>
                        <a:pt x="6824" y="882555"/>
                        <a:pt x="0" y="878006"/>
                        <a:pt x="3412" y="909851"/>
                      </a:cubicBezTo>
                      <a:cubicBezTo>
                        <a:pt x="6824" y="941696"/>
                        <a:pt x="19334" y="967854"/>
                        <a:pt x="44355" y="1039505"/>
                      </a:cubicBezTo>
                      <a:cubicBezTo>
                        <a:pt x="69376" y="1111156"/>
                        <a:pt x="134203" y="1286302"/>
                        <a:pt x="153537" y="1339756"/>
                      </a:cubicBezTo>
                      <a:cubicBezTo>
                        <a:pt x="172871" y="1393210"/>
                        <a:pt x="156949" y="1346579"/>
                        <a:pt x="160361" y="1360227"/>
                      </a:cubicBezTo>
                      <a:cubicBezTo>
                        <a:pt x="163773" y="1373875"/>
                        <a:pt x="162636" y="1407994"/>
                        <a:pt x="174009" y="1421642"/>
                      </a:cubicBezTo>
                      <a:cubicBezTo>
                        <a:pt x="185382" y="1435290"/>
                        <a:pt x="206991" y="1436427"/>
                        <a:pt x="228600" y="1442114"/>
                      </a:cubicBezTo>
                      <a:cubicBezTo>
                        <a:pt x="250209" y="1447801"/>
                        <a:pt x="274093" y="1444389"/>
                        <a:pt x="303663" y="1455762"/>
                      </a:cubicBezTo>
                      <a:cubicBezTo>
                        <a:pt x="333233" y="1467135"/>
                        <a:pt x="379863" y="1500117"/>
                        <a:pt x="406021" y="1510353"/>
                      </a:cubicBezTo>
                      <a:cubicBezTo>
                        <a:pt x="432179" y="1520589"/>
                        <a:pt x="433317" y="1521726"/>
                        <a:pt x="460612" y="1517177"/>
                      </a:cubicBezTo>
                      <a:cubicBezTo>
                        <a:pt x="487907" y="1512628"/>
                        <a:pt x="541361" y="1502391"/>
                        <a:pt x="569794" y="1483057"/>
                      </a:cubicBezTo>
                      <a:cubicBezTo>
                        <a:pt x="598227" y="1463723"/>
                        <a:pt x="633484" y="1427329"/>
                        <a:pt x="631209" y="1401171"/>
                      </a:cubicBezTo>
                      <a:cubicBezTo>
                        <a:pt x="628934" y="1375013"/>
                        <a:pt x="587991" y="1348854"/>
                        <a:pt x="556146" y="1326108"/>
                      </a:cubicBezTo>
                      <a:cubicBezTo>
                        <a:pt x="524301" y="1303362"/>
                        <a:pt x="476534" y="1290851"/>
                        <a:pt x="440140" y="1264693"/>
                      </a:cubicBezTo>
                      <a:cubicBezTo>
                        <a:pt x="403746" y="1238535"/>
                        <a:pt x="358254" y="1201004"/>
                        <a:pt x="337782" y="1169159"/>
                      </a:cubicBezTo>
                      <a:cubicBezTo>
                        <a:pt x="317310" y="1137314"/>
                        <a:pt x="322997" y="1103194"/>
                        <a:pt x="317310" y="1073624"/>
                      </a:cubicBezTo>
                      <a:cubicBezTo>
                        <a:pt x="311623" y="1044054"/>
                        <a:pt x="302526" y="1012209"/>
                        <a:pt x="303663" y="991738"/>
                      </a:cubicBezTo>
                      <a:cubicBezTo>
                        <a:pt x="304800" y="971267"/>
                        <a:pt x="319585" y="974679"/>
                        <a:pt x="324134" y="950795"/>
                      </a:cubicBezTo>
                      <a:cubicBezTo>
                        <a:pt x="328683" y="926911"/>
                        <a:pt x="320722" y="881418"/>
                        <a:pt x="330958" y="848436"/>
                      </a:cubicBezTo>
                      <a:cubicBezTo>
                        <a:pt x="341194" y="815454"/>
                        <a:pt x="373039" y="777923"/>
                        <a:pt x="385549" y="752902"/>
                      </a:cubicBezTo>
                      <a:cubicBezTo>
                        <a:pt x="398060" y="727881"/>
                        <a:pt x="371901" y="769962"/>
                        <a:pt x="406021" y="698311"/>
                      </a:cubicBezTo>
                      <a:cubicBezTo>
                        <a:pt x="440141" y="626660"/>
                        <a:pt x="545911" y="410571"/>
                        <a:pt x="590266" y="322998"/>
                      </a:cubicBezTo>
                      <a:cubicBezTo>
                        <a:pt x="634621" y="235425"/>
                        <a:pt x="649406" y="216090"/>
                        <a:pt x="672152" y="172872"/>
                      </a:cubicBezTo>
                      <a:cubicBezTo>
                        <a:pt x="694898" y="129654"/>
                        <a:pt x="716507" y="90985"/>
                        <a:pt x="726743" y="63690"/>
                      </a:cubicBezTo>
                      <a:cubicBezTo>
                        <a:pt x="736979" y="36395"/>
                        <a:pt x="741528" y="4550"/>
                        <a:pt x="733567" y="2275"/>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32" name="Freeform 229">
                  <a:extLst>
                    <a:ext uri="{FF2B5EF4-FFF2-40B4-BE49-F238E27FC236}">
                      <a16:creationId xmlns:a16="http://schemas.microsoft.com/office/drawing/2014/main" id="{CFAE9890-2853-4E86-B376-26F84BECE456}"/>
                    </a:ext>
                  </a:extLst>
                </p:cNvPr>
                <p:cNvSpPr/>
                <p:nvPr/>
              </p:nvSpPr>
              <p:spPr>
                <a:xfrm>
                  <a:off x="1252183" y="1939120"/>
                  <a:ext cx="457199" cy="1344304"/>
                </a:xfrm>
                <a:custGeom>
                  <a:avLst/>
                  <a:gdLst>
                    <a:gd name="connsiteX0" fmla="*/ 440139 w 457199"/>
                    <a:gd name="connsiteY0" fmla="*/ 5686 h 1344304"/>
                    <a:gd name="connsiteX1" fmla="*/ 453787 w 457199"/>
                    <a:gd name="connsiteY1" fmla="*/ 94396 h 1344304"/>
                    <a:gd name="connsiteX2" fmla="*/ 419668 w 457199"/>
                    <a:gd name="connsiteY2" fmla="*/ 217226 h 1344304"/>
                    <a:gd name="connsiteX3" fmla="*/ 406020 w 457199"/>
                    <a:gd name="connsiteY3" fmla="*/ 387823 h 1344304"/>
                    <a:gd name="connsiteX4" fmla="*/ 399196 w 457199"/>
                    <a:gd name="connsiteY4" fmla="*/ 613011 h 1344304"/>
                    <a:gd name="connsiteX5" fmla="*/ 371901 w 457199"/>
                    <a:gd name="connsiteY5" fmla="*/ 804080 h 1344304"/>
                    <a:gd name="connsiteX6" fmla="*/ 330957 w 457199"/>
                    <a:gd name="connsiteY6" fmla="*/ 1008796 h 1344304"/>
                    <a:gd name="connsiteX7" fmla="*/ 269542 w 457199"/>
                    <a:gd name="connsiteY7" fmla="*/ 1165746 h 1344304"/>
                    <a:gd name="connsiteX8" fmla="*/ 228599 w 457199"/>
                    <a:gd name="connsiteY8" fmla="*/ 1268104 h 1344304"/>
                    <a:gd name="connsiteX9" fmla="*/ 201304 w 457199"/>
                    <a:gd name="connsiteY9" fmla="*/ 1343167 h 1344304"/>
                    <a:gd name="connsiteX10" fmla="*/ 30707 w 457199"/>
                    <a:gd name="connsiteY10" fmla="*/ 1274928 h 1344304"/>
                    <a:gd name="connsiteX11" fmla="*/ 17059 w 457199"/>
                    <a:gd name="connsiteY11" fmla="*/ 1186217 h 1344304"/>
                    <a:gd name="connsiteX12" fmla="*/ 105769 w 457199"/>
                    <a:gd name="connsiteY12" fmla="*/ 1145274 h 1344304"/>
                    <a:gd name="connsiteX13" fmla="*/ 146713 w 457199"/>
                    <a:gd name="connsiteY13" fmla="*/ 1056564 h 1344304"/>
                    <a:gd name="connsiteX14" fmla="*/ 153536 w 457199"/>
                    <a:gd name="connsiteY14" fmla="*/ 926910 h 1344304"/>
                    <a:gd name="connsiteX15" fmla="*/ 126241 w 457199"/>
                    <a:gd name="connsiteY15" fmla="*/ 824552 h 1344304"/>
                    <a:gd name="connsiteX16" fmla="*/ 133065 w 457199"/>
                    <a:gd name="connsiteY16" fmla="*/ 763137 h 1344304"/>
                    <a:gd name="connsiteX17" fmla="*/ 119417 w 457199"/>
                    <a:gd name="connsiteY17" fmla="*/ 715370 h 1344304"/>
                    <a:gd name="connsiteX18" fmla="*/ 133065 w 457199"/>
                    <a:gd name="connsiteY18" fmla="*/ 497005 h 1344304"/>
                    <a:gd name="connsiteX19" fmla="*/ 187656 w 457199"/>
                    <a:gd name="connsiteY19" fmla="*/ 237698 h 1344304"/>
                    <a:gd name="connsiteX20" fmla="*/ 303662 w 457199"/>
                    <a:gd name="connsiteY20" fmla="*/ 135340 h 1344304"/>
                    <a:gd name="connsiteX21" fmla="*/ 392372 w 457199"/>
                    <a:gd name="connsiteY21" fmla="*/ 60277 h 1344304"/>
                    <a:gd name="connsiteX22" fmla="*/ 440139 w 457199"/>
                    <a:gd name="connsiteY22" fmla="*/ 5686 h 134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199" h="1344304">
                      <a:moveTo>
                        <a:pt x="440139" y="5686"/>
                      </a:moveTo>
                      <a:cubicBezTo>
                        <a:pt x="450375" y="11373"/>
                        <a:pt x="457199" y="59139"/>
                        <a:pt x="453787" y="94396"/>
                      </a:cubicBezTo>
                      <a:cubicBezTo>
                        <a:pt x="450375" y="129653"/>
                        <a:pt x="427629" y="168322"/>
                        <a:pt x="419668" y="217226"/>
                      </a:cubicBezTo>
                      <a:cubicBezTo>
                        <a:pt x="411707" y="266130"/>
                        <a:pt x="409432" y="321859"/>
                        <a:pt x="406020" y="387823"/>
                      </a:cubicBezTo>
                      <a:cubicBezTo>
                        <a:pt x="402608" y="453787"/>
                        <a:pt x="404882" y="543635"/>
                        <a:pt x="399196" y="613011"/>
                      </a:cubicBezTo>
                      <a:cubicBezTo>
                        <a:pt x="393510" y="682387"/>
                        <a:pt x="383274" y="738116"/>
                        <a:pt x="371901" y="804080"/>
                      </a:cubicBezTo>
                      <a:cubicBezTo>
                        <a:pt x="360528" y="870044"/>
                        <a:pt x="348017" y="948518"/>
                        <a:pt x="330957" y="1008796"/>
                      </a:cubicBezTo>
                      <a:cubicBezTo>
                        <a:pt x="313897" y="1069074"/>
                        <a:pt x="286602" y="1122528"/>
                        <a:pt x="269542" y="1165746"/>
                      </a:cubicBezTo>
                      <a:cubicBezTo>
                        <a:pt x="252482" y="1208964"/>
                        <a:pt x="239972" y="1238534"/>
                        <a:pt x="228599" y="1268104"/>
                      </a:cubicBezTo>
                      <a:cubicBezTo>
                        <a:pt x="217226" y="1297674"/>
                        <a:pt x="234286" y="1342030"/>
                        <a:pt x="201304" y="1343167"/>
                      </a:cubicBezTo>
                      <a:cubicBezTo>
                        <a:pt x="168322" y="1344304"/>
                        <a:pt x="61414" y="1301086"/>
                        <a:pt x="30707" y="1274928"/>
                      </a:cubicBezTo>
                      <a:cubicBezTo>
                        <a:pt x="0" y="1248770"/>
                        <a:pt x="4549" y="1207826"/>
                        <a:pt x="17059" y="1186217"/>
                      </a:cubicBezTo>
                      <a:cubicBezTo>
                        <a:pt x="29569" y="1164608"/>
                        <a:pt x="84160" y="1166883"/>
                        <a:pt x="105769" y="1145274"/>
                      </a:cubicBezTo>
                      <a:cubicBezTo>
                        <a:pt x="127378" y="1123665"/>
                        <a:pt x="138752" y="1092958"/>
                        <a:pt x="146713" y="1056564"/>
                      </a:cubicBezTo>
                      <a:cubicBezTo>
                        <a:pt x="154674" y="1020170"/>
                        <a:pt x="156948" y="965579"/>
                        <a:pt x="153536" y="926910"/>
                      </a:cubicBezTo>
                      <a:cubicBezTo>
                        <a:pt x="150124" y="888241"/>
                        <a:pt x="129653" y="851847"/>
                        <a:pt x="126241" y="824552"/>
                      </a:cubicBezTo>
                      <a:cubicBezTo>
                        <a:pt x="122829" y="797257"/>
                        <a:pt x="134202" y="781334"/>
                        <a:pt x="133065" y="763137"/>
                      </a:cubicBezTo>
                      <a:cubicBezTo>
                        <a:pt x="131928" y="744940"/>
                        <a:pt x="119417" y="759725"/>
                        <a:pt x="119417" y="715370"/>
                      </a:cubicBezTo>
                      <a:cubicBezTo>
                        <a:pt x="119417" y="671015"/>
                        <a:pt x="121692" y="576617"/>
                        <a:pt x="133065" y="497005"/>
                      </a:cubicBezTo>
                      <a:cubicBezTo>
                        <a:pt x="144438" y="417393"/>
                        <a:pt x="159223" y="297975"/>
                        <a:pt x="187656" y="237698"/>
                      </a:cubicBezTo>
                      <a:cubicBezTo>
                        <a:pt x="216089" y="177421"/>
                        <a:pt x="269543" y="164910"/>
                        <a:pt x="303662" y="135340"/>
                      </a:cubicBezTo>
                      <a:cubicBezTo>
                        <a:pt x="337781" y="105770"/>
                        <a:pt x="368489" y="76199"/>
                        <a:pt x="392372" y="60277"/>
                      </a:cubicBezTo>
                      <a:cubicBezTo>
                        <a:pt x="416255" y="44355"/>
                        <a:pt x="429903" y="0"/>
                        <a:pt x="440139" y="5686"/>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33" name="Freeform 230">
                  <a:extLst>
                    <a:ext uri="{FF2B5EF4-FFF2-40B4-BE49-F238E27FC236}">
                      <a16:creationId xmlns:a16="http://schemas.microsoft.com/office/drawing/2014/main" id="{F1828EB0-F61E-4EF4-A27A-FE52D13AA597}"/>
                    </a:ext>
                  </a:extLst>
                </p:cNvPr>
                <p:cNvSpPr/>
                <p:nvPr/>
              </p:nvSpPr>
              <p:spPr>
                <a:xfrm>
                  <a:off x="1994847" y="1898177"/>
                  <a:ext cx="1022445" cy="1609298"/>
                </a:xfrm>
                <a:custGeom>
                  <a:avLst/>
                  <a:gdLst>
                    <a:gd name="connsiteX0" fmla="*/ 134204 w 1022445"/>
                    <a:gd name="connsiteY0" fmla="*/ 5686 h 1609298"/>
                    <a:gd name="connsiteX1" fmla="*/ 195619 w 1022445"/>
                    <a:gd name="connsiteY1" fmla="*/ 60277 h 1609298"/>
                    <a:gd name="connsiteX2" fmla="*/ 304801 w 1022445"/>
                    <a:gd name="connsiteY2" fmla="*/ 121692 h 1609298"/>
                    <a:gd name="connsiteX3" fmla="*/ 434454 w 1022445"/>
                    <a:gd name="connsiteY3" fmla="*/ 142163 h 1609298"/>
                    <a:gd name="connsiteX4" fmla="*/ 509517 w 1022445"/>
                    <a:gd name="connsiteY4" fmla="*/ 128516 h 1609298"/>
                    <a:gd name="connsiteX5" fmla="*/ 570932 w 1022445"/>
                    <a:gd name="connsiteY5" fmla="*/ 196754 h 1609298"/>
                    <a:gd name="connsiteX6" fmla="*/ 605052 w 1022445"/>
                    <a:gd name="connsiteY6" fmla="*/ 305936 h 1609298"/>
                    <a:gd name="connsiteX7" fmla="*/ 673290 w 1022445"/>
                    <a:gd name="connsiteY7" fmla="*/ 415119 h 1609298"/>
                    <a:gd name="connsiteX8" fmla="*/ 789296 w 1022445"/>
                    <a:gd name="connsiteY8" fmla="*/ 585716 h 1609298"/>
                    <a:gd name="connsiteX9" fmla="*/ 871183 w 1022445"/>
                    <a:gd name="connsiteY9" fmla="*/ 729017 h 1609298"/>
                    <a:gd name="connsiteX10" fmla="*/ 966717 w 1022445"/>
                    <a:gd name="connsiteY10" fmla="*/ 838199 h 1609298"/>
                    <a:gd name="connsiteX11" fmla="*/ 1007660 w 1022445"/>
                    <a:gd name="connsiteY11" fmla="*/ 920086 h 1609298"/>
                    <a:gd name="connsiteX12" fmla="*/ 1021308 w 1022445"/>
                    <a:gd name="connsiteY12" fmla="*/ 974677 h 1609298"/>
                    <a:gd name="connsiteX13" fmla="*/ 1007660 w 1022445"/>
                    <a:gd name="connsiteY13" fmla="*/ 1036092 h 1609298"/>
                    <a:gd name="connsiteX14" fmla="*/ 932598 w 1022445"/>
                    <a:gd name="connsiteY14" fmla="*/ 1152098 h 1609298"/>
                    <a:gd name="connsiteX15" fmla="*/ 850711 w 1022445"/>
                    <a:gd name="connsiteY15" fmla="*/ 1261280 h 1609298"/>
                    <a:gd name="connsiteX16" fmla="*/ 734705 w 1022445"/>
                    <a:gd name="connsiteY16" fmla="*/ 1418229 h 1609298"/>
                    <a:gd name="connsiteX17" fmla="*/ 680114 w 1022445"/>
                    <a:gd name="connsiteY17" fmla="*/ 1493292 h 1609298"/>
                    <a:gd name="connsiteX18" fmla="*/ 625523 w 1022445"/>
                    <a:gd name="connsiteY18" fmla="*/ 1493292 h 1609298"/>
                    <a:gd name="connsiteX19" fmla="*/ 564108 w 1022445"/>
                    <a:gd name="connsiteY19" fmla="*/ 1513763 h 1609298"/>
                    <a:gd name="connsiteX20" fmla="*/ 523165 w 1022445"/>
                    <a:gd name="connsiteY20" fmla="*/ 1534235 h 1609298"/>
                    <a:gd name="connsiteX21" fmla="*/ 454926 w 1022445"/>
                    <a:gd name="connsiteY21" fmla="*/ 1554707 h 1609298"/>
                    <a:gd name="connsiteX22" fmla="*/ 366216 w 1022445"/>
                    <a:gd name="connsiteY22" fmla="*/ 1602474 h 1609298"/>
                    <a:gd name="connsiteX23" fmla="*/ 270681 w 1022445"/>
                    <a:gd name="connsiteY23" fmla="*/ 1595650 h 1609298"/>
                    <a:gd name="connsiteX24" fmla="*/ 113732 w 1022445"/>
                    <a:gd name="connsiteY24" fmla="*/ 1541059 h 1609298"/>
                    <a:gd name="connsiteX25" fmla="*/ 38669 w 1022445"/>
                    <a:gd name="connsiteY25" fmla="*/ 1465996 h 1609298"/>
                    <a:gd name="connsiteX26" fmla="*/ 345744 w 1022445"/>
                    <a:gd name="connsiteY26" fmla="*/ 1288575 h 1609298"/>
                    <a:gd name="connsiteX27" fmla="*/ 502693 w 1022445"/>
                    <a:gd name="connsiteY27" fmla="*/ 1213513 h 1609298"/>
                    <a:gd name="connsiteX28" fmla="*/ 570932 w 1022445"/>
                    <a:gd name="connsiteY28" fmla="*/ 1145274 h 1609298"/>
                    <a:gd name="connsiteX29" fmla="*/ 632347 w 1022445"/>
                    <a:gd name="connsiteY29" fmla="*/ 1083859 h 1609298"/>
                    <a:gd name="connsiteX30" fmla="*/ 666466 w 1022445"/>
                    <a:gd name="connsiteY30" fmla="*/ 1036092 h 1609298"/>
                    <a:gd name="connsiteX31" fmla="*/ 659643 w 1022445"/>
                    <a:gd name="connsiteY31" fmla="*/ 961029 h 1609298"/>
                    <a:gd name="connsiteX32" fmla="*/ 611875 w 1022445"/>
                    <a:gd name="connsiteY32" fmla="*/ 879142 h 1609298"/>
                    <a:gd name="connsiteX33" fmla="*/ 577756 w 1022445"/>
                    <a:gd name="connsiteY33" fmla="*/ 817727 h 1609298"/>
                    <a:gd name="connsiteX34" fmla="*/ 564108 w 1022445"/>
                    <a:gd name="connsiteY34" fmla="*/ 769960 h 1609298"/>
                    <a:gd name="connsiteX35" fmla="*/ 495869 w 1022445"/>
                    <a:gd name="connsiteY35" fmla="*/ 742665 h 1609298"/>
                    <a:gd name="connsiteX36" fmla="*/ 407159 w 1022445"/>
                    <a:gd name="connsiteY36" fmla="*/ 524301 h 1609298"/>
                    <a:gd name="connsiteX37" fmla="*/ 277505 w 1022445"/>
                    <a:gd name="connsiteY37" fmla="*/ 237698 h 1609298"/>
                    <a:gd name="connsiteX38" fmla="*/ 147852 w 1022445"/>
                    <a:gd name="connsiteY38" fmla="*/ 94396 h 1609298"/>
                    <a:gd name="connsiteX39" fmla="*/ 134204 w 1022445"/>
                    <a:gd name="connsiteY39" fmla="*/ 5686 h 160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2445" h="1609298">
                      <a:moveTo>
                        <a:pt x="134204" y="5686"/>
                      </a:moveTo>
                      <a:cubicBezTo>
                        <a:pt x="142165" y="0"/>
                        <a:pt x="167186" y="40943"/>
                        <a:pt x="195619" y="60277"/>
                      </a:cubicBezTo>
                      <a:cubicBezTo>
                        <a:pt x="224052" y="79611"/>
                        <a:pt x="264995" y="108044"/>
                        <a:pt x="304801" y="121692"/>
                      </a:cubicBezTo>
                      <a:cubicBezTo>
                        <a:pt x="344607" y="135340"/>
                        <a:pt x="400335" y="141026"/>
                        <a:pt x="434454" y="142163"/>
                      </a:cubicBezTo>
                      <a:cubicBezTo>
                        <a:pt x="468573" y="143300"/>
                        <a:pt x="486771" y="119418"/>
                        <a:pt x="509517" y="128516"/>
                      </a:cubicBezTo>
                      <a:cubicBezTo>
                        <a:pt x="532263" y="137614"/>
                        <a:pt x="555010" y="167184"/>
                        <a:pt x="570932" y="196754"/>
                      </a:cubicBezTo>
                      <a:cubicBezTo>
                        <a:pt x="586854" y="226324"/>
                        <a:pt x="587992" y="269542"/>
                        <a:pt x="605052" y="305936"/>
                      </a:cubicBezTo>
                      <a:cubicBezTo>
                        <a:pt x="622112" y="342330"/>
                        <a:pt x="642583" y="368489"/>
                        <a:pt x="673290" y="415119"/>
                      </a:cubicBezTo>
                      <a:cubicBezTo>
                        <a:pt x="703997" y="461749"/>
                        <a:pt x="756314" y="533400"/>
                        <a:pt x="789296" y="585716"/>
                      </a:cubicBezTo>
                      <a:cubicBezTo>
                        <a:pt x="822278" y="638032"/>
                        <a:pt x="841613" y="686937"/>
                        <a:pt x="871183" y="729017"/>
                      </a:cubicBezTo>
                      <a:cubicBezTo>
                        <a:pt x="900753" y="771097"/>
                        <a:pt x="943971" y="806354"/>
                        <a:pt x="966717" y="838199"/>
                      </a:cubicBezTo>
                      <a:cubicBezTo>
                        <a:pt x="989463" y="870044"/>
                        <a:pt x="998562" y="897340"/>
                        <a:pt x="1007660" y="920086"/>
                      </a:cubicBezTo>
                      <a:cubicBezTo>
                        <a:pt x="1016758" y="942832"/>
                        <a:pt x="1021308" y="955343"/>
                        <a:pt x="1021308" y="974677"/>
                      </a:cubicBezTo>
                      <a:cubicBezTo>
                        <a:pt x="1021308" y="994011"/>
                        <a:pt x="1022445" y="1006522"/>
                        <a:pt x="1007660" y="1036092"/>
                      </a:cubicBezTo>
                      <a:cubicBezTo>
                        <a:pt x="992875" y="1065662"/>
                        <a:pt x="958756" y="1114567"/>
                        <a:pt x="932598" y="1152098"/>
                      </a:cubicBezTo>
                      <a:cubicBezTo>
                        <a:pt x="906440" y="1189629"/>
                        <a:pt x="850711" y="1261280"/>
                        <a:pt x="850711" y="1261280"/>
                      </a:cubicBezTo>
                      <a:lnTo>
                        <a:pt x="734705" y="1418229"/>
                      </a:lnTo>
                      <a:cubicBezTo>
                        <a:pt x="706272" y="1456898"/>
                        <a:pt x="698311" y="1480782"/>
                        <a:pt x="680114" y="1493292"/>
                      </a:cubicBezTo>
                      <a:cubicBezTo>
                        <a:pt x="661917" y="1505802"/>
                        <a:pt x="644857" y="1489880"/>
                        <a:pt x="625523" y="1493292"/>
                      </a:cubicBezTo>
                      <a:cubicBezTo>
                        <a:pt x="606189" y="1496704"/>
                        <a:pt x="581168" y="1506939"/>
                        <a:pt x="564108" y="1513763"/>
                      </a:cubicBezTo>
                      <a:cubicBezTo>
                        <a:pt x="547048" y="1520587"/>
                        <a:pt x="541362" y="1527411"/>
                        <a:pt x="523165" y="1534235"/>
                      </a:cubicBezTo>
                      <a:cubicBezTo>
                        <a:pt x="504968" y="1541059"/>
                        <a:pt x="481084" y="1543334"/>
                        <a:pt x="454926" y="1554707"/>
                      </a:cubicBezTo>
                      <a:cubicBezTo>
                        <a:pt x="428768" y="1566080"/>
                        <a:pt x="396923" y="1595650"/>
                        <a:pt x="366216" y="1602474"/>
                      </a:cubicBezTo>
                      <a:cubicBezTo>
                        <a:pt x="335509" y="1609298"/>
                        <a:pt x="312762" y="1605886"/>
                        <a:pt x="270681" y="1595650"/>
                      </a:cubicBezTo>
                      <a:cubicBezTo>
                        <a:pt x="228600" y="1585414"/>
                        <a:pt x="152401" y="1562668"/>
                        <a:pt x="113732" y="1541059"/>
                      </a:cubicBezTo>
                      <a:cubicBezTo>
                        <a:pt x="75063" y="1519450"/>
                        <a:pt x="0" y="1508077"/>
                        <a:pt x="38669" y="1465996"/>
                      </a:cubicBezTo>
                      <a:cubicBezTo>
                        <a:pt x="77338" y="1423915"/>
                        <a:pt x="268407" y="1330655"/>
                        <a:pt x="345744" y="1288575"/>
                      </a:cubicBezTo>
                      <a:cubicBezTo>
                        <a:pt x="423081" y="1246495"/>
                        <a:pt x="465162" y="1237396"/>
                        <a:pt x="502693" y="1213513"/>
                      </a:cubicBezTo>
                      <a:cubicBezTo>
                        <a:pt x="540224" y="1189630"/>
                        <a:pt x="570932" y="1145274"/>
                        <a:pt x="570932" y="1145274"/>
                      </a:cubicBezTo>
                      <a:cubicBezTo>
                        <a:pt x="592541" y="1123665"/>
                        <a:pt x="616425" y="1102056"/>
                        <a:pt x="632347" y="1083859"/>
                      </a:cubicBezTo>
                      <a:cubicBezTo>
                        <a:pt x="648269" y="1065662"/>
                        <a:pt x="661917" y="1056564"/>
                        <a:pt x="666466" y="1036092"/>
                      </a:cubicBezTo>
                      <a:cubicBezTo>
                        <a:pt x="671015" y="1015620"/>
                        <a:pt x="668742" y="987187"/>
                        <a:pt x="659643" y="961029"/>
                      </a:cubicBezTo>
                      <a:cubicBezTo>
                        <a:pt x="650545" y="934871"/>
                        <a:pt x="625523" y="903026"/>
                        <a:pt x="611875" y="879142"/>
                      </a:cubicBezTo>
                      <a:cubicBezTo>
                        <a:pt x="598227" y="855258"/>
                        <a:pt x="585717" y="835924"/>
                        <a:pt x="577756" y="817727"/>
                      </a:cubicBezTo>
                      <a:cubicBezTo>
                        <a:pt x="569795" y="799530"/>
                        <a:pt x="577756" y="782470"/>
                        <a:pt x="564108" y="769960"/>
                      </a:cubicBezTo>
                      <a:cubicBezTo>
                        <a:pt x="550460" y="757450"/>
                        <a:pt x="522027" y="783608"/>
                        <a:pt x="495869" y="742665"/>
                      </a:cubicBezTo>
                      <a:cubicBezTo>
                        <a:pt x="469711" y="701722"/>
                        <a:pt x="443553" y="608462"/>
                        <a:pt x="407159" y="524301"/>
                      </a:cubicBezTo>
                      <a:cubicBezTo>
                        <a:pt x="370765" y="440140"/>
                        <a:pt x="320723" y="309349"/>
                        <a:pt x="277505" y="237698"/>
                      </a:cubicBezTo>
                      <a:cubicBezTo>
                        <a:pt x="234287" y="166047"/>
                        <a:pt x="172873" y="133065"/>
                        <a:pt x="147852" y="94396"/>
                      </a:cubicBezTo>
                      <a:cubicBezTo>
                        <a:pt x="122831" y="55727"/>
                        <a:pt x="126243" y="11372"/>
                        <a:pt x="134204" y="5686"/>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34" name="Freeform 231">
                  <a:extLst>
                    <a:ext uri="{FF2B5EF4-FFF2-40B4-BE49-F238E27FC236}">
                      <a16:creationId xmlns:a16="http://schemas.microsoft.com/office/drawing/2014/main" id="{3C671B43-F128-455C-BBFA-5444A6AE23EB}"/>
                    </a:ext>
                  </a:extLst>
                </p:cNvPr>
                <p:cNvSpPr/>
                <p:nvPr/>
              </p:nvSpPr>
              <p:spPr>
                <a:xfrm>
                  <a:off x="1980063" y="1897039"/>
                  <a:ext cx="680113" cy="1629770"/>
                </a:xfrm>
                <a:custGeom>
                  <a:avLst/>
                  <a:gdLst>
                    <a:gd name="connsiteX0" fmla="*/ 135340 w 680113"/>
                    <a:gd name="connsiteY0" fmla="*/ 13648 h 1629770"/>
                    <a:gd name="connsiteX1" fmla="*/ 80749 w 680113"/>
                    <a:gd name="connsiteY1" fmla="*/ 163773 h 1629770"/>
                    <a:gd name="connsiteX2" fmla="*/ 39806 w 680113"/>
                    <a:gd name="connsiteY2" fmla="*/ 382137 h 1629770"/>
                    <a:gd name="connsiteX3" fmla="*/ 12510 w 680113"/>
                    <a:gd name="connsiteY3" fmla="*/ 600501 h 1629770"/>
                    <a:gd name="connsiteX4" fmla="*/ 12510 w 680113"/>
                    <a:gd name="connsiteY4" fmla="*/ 832513 h 1629770"/>
                    <a:gd name="connsiteX5" fmla="*/ 87573 w 680113"/>
                    <a:gd name="connsiteY5" fmla="*/ 968991 h 1629770"/>
                    <a:gd name="connsiteX6" fmla="*/ 135340 w 680113"/>
                    <a:gd name="connsiteY6" fmla="*/ 1098645 h 1629770"/>
                    <a:gd name="connsiteX7" fmla="*/ 155812 w 680113"/>
                    <a:gd name="connsiteY7" fmla="*/ 1173707 h 1629770"/>
                    <a:gd name="connsiteX8" fmla="*/ 142164 w 680113"/>
                    <a:gd name="connsiteY8" fmla="*/ 1248770 h 1629770"/>
                    <a:gd name="connsiteX9" fmla="*/ 67101 w 680113"/>
                    <a:gd name="connsiteY9" fmla="*/ 1392071 h 1629770"/>
                    <a:gd name="connsiteX10" fmla="*/ 12510 w 680113"/>
                    <a:gd name="connsiteY10" fmla="*/ 1480782 h 1629770"/>
                    <a:gd name="connsiteX11" fmla="*/ 60277 w 680113"/>
                    <a:gd name="connsiteY11" fmla="*/ 1583140 h 1629770"/>
                    <a:gd name="connsiteX12" fmla="*/ 203579 w 680113"/>
                    <a:gd name="connsiteY12" fmla="*/ 1610436 h 1629770"/>
                    <a:gd name="connsiteX13" fmla="*/ 394647 w 680113"/>
                    <a:gd name="connsiteY13" fmla="*/ 1467134 h 1629770"/>
                    <a:gd name="connsiteX14" fmla="*/ 626659 w 680113"/>
                    <a:gd name="connsiteY14" fmla="*/ 1310185 h 1629770"/>
                    <a:gd name="connsiteX15" fmla="*/ 674427 w 680113"/>
                    <a:gd name="connsiteY15" fmla="*/ 1201003 h 1629770"/>
                    <a:gd name="connsiteX16" fmla="*/ 592540 w 680113"/>
                    <a:gd name="connsiteY16" fmla="*/ 1146412 h 1629770"/>
                    <a:gd name="connsiteX17" fmla="*/ 558421 w 680113"/>
                    <a:gd name="connsiteY17" fmla="*/ 1091821 h 1629770"/>
                    <a:gd name="connsiteX18" fmla="*/ 558421 w 680113"/>
                    <a:gd name="connsiteY18" fmla="*/ 975815 h 1629770"/>
                    <a:gd name="connsiteX19" fmla="*/ 537949 w 680113"/>
                    <a:gd name="connsiteY19" fmla="*/ 921224 h 1629770"/>
                    <a:gd name="connsiteX20" fmla="*/ 537949 w 680113"/>
                    <a:gd name="connsiteY20" fmla="*/ 818865 h 1629770"/>
                    <a:gd name="connsiteX21" fmla="*/ 565244 w 680113"/>
                    <a:gd name="connsiteY21" fmla="*/ 764274 h 1629770"/>
                    <a:gd name="connsiteX22" fmla="*/ 572068 w 680113"/>
                    <a:gd name="connsiteY22" fmla="*/ 580030 h 1629770"/>
                    <a:gd name="connsiteX23" fmla="*/ 497006 w 680113"/>
                    <a:gd name="connsiteY23" fmla="*/ 313898 h 1629770"/>
                    <a:gd name="connsiteX24" fmla="*/ 326409 w 680113"/>
                    <a:gd name="connsiteY24" fmla="*/ 156949 h 1629770"/>
                    <a:gd name="connsiteX25" fmla="*/ 189931 w 680113"/>
                    <a:gd name="connsiteY25" fmla="*/ 81886 h 1629770"/>
                    <a:gd name="connsiteX26" fmla="*/ 135340 w 680113"/>
                    <a:gd name="connsiteY26" fmla="*/ 13648 h 162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113" h="1629770">
                      <a:moveTo>
                        <a:pt x="135340" y="13648"/>
                      </a:moveTo>
                      <a:cubicBezTo>
                        <a:pt x="117143" y="27296"/>
                        <a:pt x="96671" y="102358"/>
                        <a:pt x="80749" y="163773"/>
                      </a:cubicBezTo>
                      <a:cubicBezTo>
                        <a:pt x="64827" y="225188"/>
                        <a:pt x="51179" y="309349"/>
                        <a:pt x="39806" y="382137"/>
                      </a:cubicBezTo>
                      <a:cubicBezTo>
                        <a:pt x="28433" y="454925"/>
                        <a:pt x="17059" y="525438"/>
                        <a:pt x="12510" y="600501"/>
                      </a:cubicBezTo>
                      <a:cubicBezTo>
                        <a:pt x="7961" y="675564"/>
                        <a:pt x="0" y="771098"/>
                        <a:pt x="12510" y="832513"/>
                      </a:cubicBezTo>
                      <a:cubicBezTo>
                        <a:pt x="25020" y="893928"/>
                        <a:pt x="67101" y="924636"/>
                        <a:pt x="87573" y="968991"/>
                      </a:cubicBezTo>
                      <a:cubicBezTo>
                        <a:pt x="108045" y="1013346"/>
                        <a:pt x="123967" y="1064526"/>
                        <a:pt x="135340" y="1098645"/>
                      </a:cubicBezTo>
                      <a:cubicBezTo>
                        <a:pt x="146713" y="1132764"/>
                        <a:pt x="154675" y="1148686"/>
                        <a:pt x="155812" y="1173707"/>
                      </a:cubicBezTo>
                      <a:cubicBezTo>
                        <a:pt x="156949" y="1198728"/>
                        <a:pt x="156949" y="1212376"/>
                        <a:pt x="142164" y="1248770"/>
                      </a:cubicBezTo>
                      <a:cubicBezTo>
                        <a:pt x="127379" y="1285164"/>
                        <a:pt x="88710" y="1353402"/>
                        <a:pt x="67101" y="1392071"/>
                      </a:cubicBezTo>
                      <a:cubicBezTo>
                        <a:pt x="45492" y="1430740"/>
                        <a:pt x="13647" y="1448937"/>
                        <a:pt x="12510" y="1480782"/>
                      </a:cubicBezTo>
                      <a:cubicBezTo>
                        <a:pt x="11373" y="1512627"/>
                        <a:pt x="28432" y="1561531"/>
                        <a:pt x="60277" y="1583140"/>
                      </a:cubicBezTo>
                      <a:cubicBezTo>
                        <a:pt x="92122" y="1604749"/>
                        <a:pt x="147851" y="1629770"/>
                        <a:pt x="203579" y="1610436"/>
                      </a:cubicBezTo>
                      <a:cubicBezTo>
                        <a:pt x="259307" y="1591102"/>
                        <a:pt x="324134" y="1517176"/>
                        <a:pt x="394647" y="1467134"/>
                      </a:cubicBezTo>
                      <a:cubicBezTo>
                        <a:pt x="465160" y="1417092"/>
                        <a:pt x="580029" y="1354540"/>
                        <a:pt x="626659" y="1310185"/>
                      </a:cubicBezTo>
                      <a:cubicBezTo>
                        <a:pt x="673289" y="1265830"/>
                        <a:pt x="680113" y="1228298"/>
                        <a:pt x="674427" y="1201003"/>
                      </a:cubicBezTo>
                      <a:cubicBezTo>
                        <a:pt x="668741" y="1173708"/>
                        <a:pt x="611874" y="1164609"/>
                        <a:pt x="592540" y="1146412"/>
                      </a:cubicBezTo>
                      <a:cubicBezTo>
                        <a:pt x="573206" y="1128215"/>
                        <a:pt x="564108" y="1120254"/>
                        <a:pt x="558421" y="1091821"/>
                      </a:cubicBezTo>
                      <a:cubicBezTo>
                        <a:pt x="552735" y="1063388"/>
                        <a:pt x="561833" y="1004248"/>
                        <a:pt x="558421" y="975815"/>
                      </a:cubicBezTo>
                      <a:cubicBezTo>
                        <a:pt x="555009" y="947382"/>
                        <a:pt x="541361" y="947382"/>
                        <a:pt x="537949" y="921224"/>
                      </a:cubicBezTo>
                      <a:cubicBezTo>
                        <a:pt x="534537" y="895066"/>
                        <a:pt x="533400" y="845023"/>
                        <a:pt x="537949" y="818865"/>
                      </a:cubicBezTo>
                      <a:cubicBezTo>
                        <a:pt x="542498" y="792707"/>
                        <a:pt x="559558" y="804080"/>
                        <a:pt x="565244" y="764274"/>
                      </a:cubicBezTo>
                      <a:cubicBezTo>
                        <a:pt x="570930" y="724468"/>
                        <a:pt x="583441" y="655093"/>
                        <a:pt x="572068" y="580030"/>
                      </a:cubicBezTo>
                      <a:cubicBezTo>
                        <a:pt x="560695" y="504967"/>
                        <a:pt x="537949" y="384412"/>
                        <a:pt x="497006" y="313898"/>
                      </a:cubicBezTo>
                      <a:cubicBezTo>
                        <a:pt x="456063" y="243384"/>
                        <a:pt x="377588" y="195618"/>
                        <a:pt x="326409" y="156949"/>
                      </a:cubicBezTo>
                      <a:cubicBezTo>
                        <a:pt x="275230" y="118280"/>
                        <a:pt x="220638" y="105769"/>
                        <a:pt x="189931" y="81886"/>
                      </a:cubicBezTo>
                      <a:cubicBezTo>
                        <a:pt x="159224" y="58003"/>
                        <a:pt x="153537" y="0"/>
                        <a:pt x="135340" y="13648"/>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Open Sans"/>
                    <a:ea typeface="+mn-ea"/>
                    <a:cs typeface="+mn-cs"/>
                  </a:endParaRPr>
                </a:p>
              </p:txBody>
            </p:sp>
            <p:sp>
              <p:nvSpPr>
                <p:cNvPr id="35" name="Freeform 232">
                  <a:extLst>
                    <a:ext uri="{FF2B5EF4-FFF2-40B4-BE49-F238E27FC236}">
                      <a16:creationId xmlns:a16="http://schemas.microsoft.com/office/drawing/2014/main" id="{F662CDA2-5A61-45C7-BE02-466AB5D42719}"/>
                    </a:ext>
                  </a:extLst>
                </p:cNvPr>
                <p:cNvSpPr/>
                <p:nvPr/>
              </p:nvSpPr>
              <p:spPr>
                <a:xfrm>
                  <a:off x="1285164" y="3289110"/>
                  <a:ext cx="1124803" cy="2966114"/>
                </a:xfrm>
                <a:custGeom>
                  <a:avLst/>
                  <a:gdLst>
                    <a:gd name="connsiteX0" fmla="*/ 195618 w 1124803"/>
                    <a:gd name="connsiteY0" fmla="*/ 0 h 2966114"/>
                    <a:gd name="connsiteX1" fmla="*/ 379863 w 1124803"/>
                    <a:gd name="connsiteY1" fmla="*/ 34120 h 2966114"/>
                    <a:gd name="connsiteX2" fmla="*/ 509517 w 1124803"/>
                    <a:gd name="connsiteY2" fmla="*/ 40944 h 2966114"/>
                    <a:gd name="connsiteX3" fmla="*/ 686937 w 1124803"/>
                    <a:gd name="connsiteY3" fmla="*/ 40944 h 2966114"/>
                    <a:gd name="connsiteX4" fmla="*/ 762000 w 1124803"/>
                    <a:gd name="connsiteY4" fmla="*/ 34120 h 2966114"/>
                    <a:gd name="connsiteX5" fmla="*/ 959893 w 1124803"/>
                    <a:gd name="connsiteY5" fmla="*/ 129654 h 2966114"/>
                    <a:gd name="connsiteX6" fmla="*/ 1075899 w 1124803"/>
                    <a:gd name="connsiteY6" fmla="*/ 245660 h 2966114"/>
                    <a:gd name="connsiteX7" fmla="*/ 1096370 w 1124803"/>
                    <a:gd name="connsiteY7" fmla="*/ 354842 h 2966114"/>
                    <a:gd name="connsiteX8" fmla="*/ 1123666 w 1124803"/>
                    <a:gd name="connsiteY8" fmla="*/ 402609 h 2966114"/>
                    <a:gd name="connsiteX9" fmla="*/ 1103194 w 1124803"/>
                    <a:gd name="connsiteY9" fmla="*/ 559559 h 2966114"/>
                    <a:gd name="connsiteX10" fmla="*/ 1096370 w 1124803"/>
                    <a:gd name="connsiteY10" fmla="*/ 709684 h 2966114"/>
                    <a:gd name="connsiteX11" fmla="*/ 1096370 w 1124803"/>
                    <a:gd name="connsiteY11" fmla="*/ 887105 h 2966114"/>
                    <a:gd name="connsiteX12" fmla="*/ 1069075 w 1124803"/>
                    <a:gd name="connsiteY12" fmla="*/ 1044054 h 2966114"/>
                    <a:gd name="connsiteX13" fmla="*/ 1082723 w 1124803"/>
                    <a:gd name="connsiteY13" fmla="*/ 1282890 h 2966114"/>
                    <a:gd name="connsiteX14" fmla="*/ 1075899 w 1124803"/>
                    <a:gd name="connsiteY14" fmla="*/ 1651380 h 2966114"/>
                    <a:gd name="connsiteX15" fmla="*/ 1089546 w 1124803"/>
                    <a:gd name="connsiteY15" fmla="*/ 1801505 h 2966114"/>
                    <a:gd name="connsiteX16" fmla="*/ 1055427 w 1124803"/>
                    <a:gd name="connsiteY16" fmla="*/ 2006221 h 2966114"/>
                    <a:gd name="connsiteX17" fmla="*/ 1034955 w 1124803"/>
                    <a:gd name="connsiteY17" fmla="*/ 2122227 h 2966114"/>
                    <a:gd name="connsiteX18" fmla="*/ 1021308 w 1124803"/>
                    <a:gd name="connsiteY18" fmla="*/ 2251881 h 2966114"/>
                    <a:gd name="connsiteX19" fmla="*/ 1014484 w 1124803"/>
                    <a:gd name="connsiteY19" fmla="*/ 2333768 h 2966114"/>
                    <a:gd name="connsiteX20" fmla="*/ 994012 w 1124803"/>
                    <a:gd name="connsiteY20" fmla="*/ 2395183 h 2966114"/>
                    <a:gd name="connsiteX21" fmla="*/ 1028132 w 1124803"/>
                    <a:gd name="connsiteY21" fmla="*/ 2456597 h 2966114"/>
                    <a:gd name="connsiteX22" fmla="*/ 1055427 w 1124803"/>
                    <a:gd name="connsiteY22" fmla="*/ 2504365 h 2966114"/>
                    <a:gd name="connsiteX23" fmla="*/ 1034955 w 1124803"/>
                    <a:gd name="connsiteY23" fmla="*/ 2565780 h 2966114"/>
                    <a:gd name="connsiteX24" fmla="*/ 994012 w 1124803"/>
                    <a:gd name="connsiteY24" fmla="*/ 2613547 h 2966114"/>
                    <a:gd name="connsiteX25" fmla="*/ 973540 w 1124803"/>
                    <a:gd name="connsiteY25" fmla="*/ 2681786 h 2966114"/>
                    <a:gd name="connsiteX26" fmla="*/ 980364 w 1124803"/>
                    <a:gd name="connsiteY26" fmla="*/ 2777320 h 2966114"/>
                    <a:gd name="connsiteX27" fmla="*/ 973540 w 1124803"/>
                    <a:gd name="connsiteY27" fmla="*/ 2859206 h 2966114"/>
                    <a:gd name="connsiteX28" fmla="*/ 946245 w 1124803"/>
                    <a:gd name="connsiteY28" fmla="*/ 2927445 h 2966114"/>
                    <a:gd name="connsiteX29" fmla="*/ 891654 w 1124803"/>
                    <a:gd name="connsiteY29" fmla="*/ 2961565 h 2966114"/>
                    <a:gd name="connsiteX30" fmla="*/ 789296 w 1124803"/>
                    <a:gd name="connsiteY30" fmla="*/ 2954741 h 2966114"/>
                    <a:gd name="connsiteX31" fmla="*/ 714233 w 1124803"/>
                    <a:gd name="connsiteY31" fmla="*/ 2900150 h 2966114"/>
                    <a:gd name="connsiteX32" fmla="*/ 693761 w 1124803"/>
                    <a:gd name="connsiteY32" fmla="*/ 2866030 h 2966114"/>
                    <a:gd name="connsiteX33" fmla="*/ 734705 w 1124803"/>
                    <a:gd name="connsiteY33" fmla="*/ 2729553 h 2966114"/>
                    <a:gd name="connsiteX34" fmla="*/ 762000 w 1124803"/>
                    <a:gd name="connsiteY34" fmla="*/ 2654490 h 2966114"/>
                    <a:gd name="connsiteX35" fmla="*/ 714233 w 1124803"/>
                    <a:gd name="connsiteY35" fmla="*/ 2572603 h 2966114"/>
                    <a:gd name="connsiteX36" fmla="*/ 666466 w 1124803"/>
                    <a:gd name="connsiteY36" fmla="*/ 2470245 h 2966114"/>
                    <a:gd name="connsiteX37" fmla="*/ 686937 w 1124803"/>
                    <a:gd name="connsiteY37" fmla="*/ 2361063 h 2966114"/>
                    <a:gd name="connsiteX38" fmla="*/ 734705 w 1124803"/>
                    <a:gd name="connsiteY38" fmla="*/ 2224586 h 2966114"/>
                    <a:gd name="connsiteX39" fmla="*/ 686937 w 1124803"/>
                    <a:gd name="connsiteY39" fmla="*/ 2142699 h 2966114"/>
                    <a:gd name="connsiteX40" fmla="*/ 659642 w 1124803"/>
                    <a:gd name="connsiteY40" fmla="*/ 2040341 h 2966114"/>
                    <a:gd name="connsiteX41" fmla="*/ 673290 w 1124803"/>
                    <a:gd name="connsiteY41" fmla="*/ 1719618 h 2966114"/>
                    <a:gd name="connsiteX42" fmla="*/ 666466 w 1124803"/>
                    <a:gd name="connsiteY42" fmla="*/ 1494430 h 2966114"/>
                    <a:gd name="connsiteX43" fmla="*/ 666466 w 1124803"/>
                    <a:gd name="connsiteY43" fmla="*/ 1289714 h 2966114"/>
                    <a:gd name="connsiteX44" fmla="*/ 652818 w 1124803"/>
                    <a:gd name="connsiteY44" fmla="*/ 1132765 h 2966114"/>
                    <a:gd name="connsiteX45" fmla="*/ 645994 w 1124803"/>
                    <a:gd name="connsiteY45" fmla="*/ 1009935 h 2966114"/>
                    <a:gd name="connsiteX46" fmla="*/ 611875 w 1124803"/>
                    <a:gd name="connsiteY46" fmla="*/ 934872 h 2966114"/>
                    <a:gd name="connsiteX47" fmla="*/ 584579 w 1124803"/>
                    <a:gd name="connsiteY47" fmla="*/ 921224 h 2966114"/>
                    <a:gd name="connsiteX48" fmla="*/ 550460 w 1124803"/>
                    <a:gd name="connsiteY48" fmla="*/ 1037230 h 2966114"/>
                    <a:gd name="connsiteX49" fmla="*/ 495869 w 1124803"/>
                    <a:gd name="connsiteY49" fmla="*/ 1330657 h 2966114"/>
                    <a:gd name="connsiteX50" fmla="*/ 482221 w 1124803"/>
                    <a:gd name="connsiteY50" fmla="*/ 1460311 h 2966114"/>
                    <a:gd name="connsiteX51" fmla="*/ 482221 w 1124803"/>
                    <a:gd name="connsiteY51" fmla="*/ 1617260 h 2966114"/>
                    <a:gd name="connsiteX52" fmla="*/ 502693 w 1124803"/>
                    <a:gd name="connsiteY52" fmla="*/ 1671851 h 2966114"/>
                    <a:gd name="connsiteX53" fmla="*/ 502693 w 1124803"/>
                    <a:gd name="connsiteY53" fmla="*/ 1821977 h 2966114"/>
                    <a:gd name="connsiteX54" fmla="*/ 461749 w 1124803"/>
                    <a:gd name="connsiteY54" fmla="*/ 1951630 h 2966114"/>
                    <a:gd name="connsiteX55" fmla="*/ 441278 w 1124803"/>
                    <a:gd name="connsiteY55" fmla="*/ 2060812 h 2966114"/>
                    <a:gd name="connsiteX56" fmla="*/ 454926 w 1124803"/>
                    <a:gd name="connsiteY56" fmla="*/ 2135875 h 2966114"/>
                    <a:gd name="connsiteX57" fmla="*/ 475397 w 1124803"/>
                    <a:gd name="connsiteY57" fmla="*/ 2210938 h 2966114"/>
                    <a:gd name="connsiteX58" fmla="*/ 448102 w 1124803"/>
                    <a:gd name="connsiteY58" fmla="*/ 2265529 h 2966114"/>
                    <a:gd name="connsiteX59" fmla="*/ 461749 w 1124803"/>
                    <a:gd name="connsiteY59" fmla="*/ 2320120 h 2966114"/>
                    <a:gd name="connsiteX60" fmla="*/ 482221 w 1124803"/>
                    <a:gd name="connsiteY60" fmla="*/ 2374711 h 2966114"/>
                    <a:gd name="connsiteX61" fmla="*/ 448102 w 1124803"/>
                    <a:gd name="connsiteY61" fmla="*/ 2422478 h 2966114"/>
                    <a:gd name="connsiteX62" fmla="*/ 468573 w 1124803"/>
                    <a:gd name="connsiteY62" fmla="*/ 2483893 h 2966114"/>
                    <a:gd name="connsiteX63" fmla="*/ 420806 w 1124803"/>
                    <a:gd name="connsiteY63" fmla="*/ 2558956 h 2966114"/>
                    <a:gd name="connsiteX64" fmla="*/ 366215 w 1124803"/>
                    <a:gd name="connsiteY64" fmla="*/ 2579427 h 2966114"/>
                    <a:gd name="connsiteX65" fmla="*/ 325272 w 1124803"/>
                    <a:gd name="connsiteY65" fmla="*/ 2620371 h 2966114"/>
                    <a:gd name="connsiteX66" fmla="*/ 284329 w 1124803"/>
                    <a:gd name="connsiteY66" fmla="*/ 2688609 h 2966114"/>
                    <a:gd name="connsiteX67" fmla="*/ 202442 w 1124803"/>
                    <a:gd name="connsiteY67" fmla="*/ 2736377 h 2966114"/>
                    <a:gd name="connsiteX68" fmla="*/ 113732 w 1124803"/>
                    <a:gd name="connsiteY68" fmla="*/ 2743200 h 2966114"/>
                    <a:gd name="connsiteX69" fmla="*/ 25021 w 1124803"/>
                    <a:gd name="connsiteY69" fmla="*/ 2736377 h 2966114"/>
                    <a:gd name="connsiteX70" fmla="*/ 11373 w 1124803"/>
                    <a:gd name="connsiteY70" fmla="*/ 2674962 h 2966114"/>
                    <a:gd name="connsiteX71" fmla="*/ 93260 w 1124803"/>
                    <a:gd name="connsiteY71" fmla="*/ 2552132 h 2966114"/>
                    <a:gd name="connsiteX72" fmla="*/ 175146 w 1124803"/>
                    <a:gd name="connsiteY72" fmla="*/ 2415654 h 2966114"/>
                    <a:gd name="connsiteX73" fmla="*/ 216090 w 1124803"/>
                    <a:gd name="connsiteY73" fmla="*/ 2313296 h 2966114"/>
                    <a:gd name="connsiteX74" fmla="*/ 188794 w 1124803"/>
                    <a:gd name="connsiteY74" fmla="*/ 2238233 h 2966114"/>
                    <a:gd name="connsiteX75" fmla="*/ 147851 w 1124803"/>
                    <a:gd name="connsiteY75" fmla="*/ 2183642 h 2966114"/>
                    <a:gd name="connsiteX76" fmla="*/ 161499 w 1124803"/>
                    <a:gd name="connsiteY76" fmla="*/ 2108580 h 2966114"/>
                    <a:gd name="connsiteX77" fmla="*/ 127379 w 1124803"/>
                    <a:gd name="connsiteY77" fmla="*/ 2040341 h 2966114"/>
                    <a:gd name="connsiteX78" fmla="*/ 120555 w 1124803"/>
                    <a:gd name="connsiteY78" fmla="*/ 1944806 h 2966114"/>
                    <a:gd name="connsiteX79" fmla="*/ 113732 w 1124803"/>
                    <a:gd name="connsiteY79" fmla="*/ 1903863 h 2966114"/>
                    <a:gd name="connsiteX80" fmla="*/ 113732 w 1124803"/>
                    <a:gd name="connsiteY80" fmla="*/ 1801505 h 2966114"/>
                    <a:gd name="connsiteX81" fmla="*/ 134203 w 1124803"/>
                    <a:gd name="connsiteY81" fmla="*/ 1569493 h 2966114"/>
                    <a:gd name="connsiteX82" fmla="*/ 134203 w 1124803"/>
                    <a:gd name="connsiteY82" fmla="*/ 1289714 h 2966114"/>
                    <a:gd name="connsiteX83" fmla="*/ 120555 w 1124803"/>
                    <a:gd name="connsiteY83" fmla="*/ 1037230 h 2966114"/>
                    <a:gd name="connsiteX84" fmla="*/ 100084 w 1124803"/>
                    <a:gd name="connsiteY84" fmla="*/ 791571 h 2966114"/>
                    <a:gd name="connsiteX85" fmla="*/ 120555 w 1124803"/>
                    <a:gd name="connsiteY85" fmla="*/ 491320 h 2966114"/>
                    <a:gd name="connsiteX86" fmla="*/ 120555 w 1124803"/>
                    <a:gd name="connsiteY86" fmla="*/ 388962 h 2966114"/>
                    <a:gd name="connsiteX87" fmla="*/ 106908 w 1124803"/>
                    <a:gd name="connsiteY87" fmla="*/ 225189 h 2966114"/>
                    <a:gd name="connsiteX88" fmla="*/ 86436 w 1124803"/>
                    <a:gd name="connsiteY88" fmla="*/ 129654 h 2966114"/>
                    <a:gd name="connsiteX89" fmla="*/ 113732 w 1124803"/>
                    <a:gd name="connsiteY89" fmla="*/ 54591 h 2966114"/>
                    <a:gd name="connsiteX90" fmla="*/ 257033 w 1124803"/>
                    <a:gd name="connsiteY90" fmla="*/ 47768 h 2966114"/>
                    <a:gd name="connsiteX91" fmla="*/ 291152 w 1124803"/>
                    <a:gd name="connsiteY91" fmla="*/ 20472 h 2966114"/>
                    <a:gd name="connsiteX92" fmla="*/ 345743 w 1124803"/>
                    <a:gd name="connsiteY92" fmla="*/ 27296 h 29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24803" h="2966114">
                      <a:moveTo>
                        <a:pt x="195618" y="0"/>
                      </a:moveTo>
                      <a:cubicBezTo>
                        <a:pt x="261582" y="13648"/>
                        <a:pt x="327546" y="27296"/>
                        <a:pt x="379863" y="34120"/>
                      </a:cubicBezTo>
                      <a:cubicBezTo>
                        <a:pt x="432180" y="40944"/>
                        <a:pt x="458338" y="39807"/>
                        <a:pt x="509517" y="40944"/>
                      </a:cubicBezTo>
                      <a:cubicBezTo>
                        <a:pt x="560696" y="42081"/>
                        <a:pt x="644857" y="42081"/>
                        <a:pt x="686937" y="40944"/>
                      </a:cubicBezTo>
                      <a:cubicBezTo>
                        <a:pt x="729017" y="39807"/>
                        <a:pt x="716507" y="19335"/>
                        <a:pt x="762000" y="34120"/>
                      </a:cubicBezTo>
                      <a:cubicBezTo>
                        <a:pt x="807493" y="48905"/>
                        <a:pt x="907577" y="94397"/>
                        <a:pt x="959893" y="129654"/>
                      </a:cubicBezTo>
                      <a:cubicBezTo>
                        <a:pt x="1012209" y="164911"/>
                        <a:pt x="1053153" y="208129"/>
                        <a:pt x="1075899" y="245660"/>
                      </a:cubicBezTo>
                      <a:cubicBezTo>
                        <a:pt x="1098645" y="283191"/>
                        <a:pt x="1088409" y="328684"/>
                        <a:pt x="1096370" y="354842"/>
                      </a:cubicBezTo>
                      <a:cubicBezTo>
                        <a:pt x="1104331" y="381000"/>
                        <a:pt x="1122529" y="368490"/>
                        <a:pt x="1123666" y="402609"/>
                      </a:cubicBezTo>
                      <a:cubicBezTo>
                        <a:pt x="1124803" y="436728"/>
                        <a:pt x="1107743" y="508380"/>
                        <a:pt x="1103194" y="559559"/>
                      </a:cubicBezTo>
                      <a:cubicBezTo>
                        <a:pt x="1098645" y="610738"/>
                        <a:pt x="1097507" y="655093"/>
                        <a:pt x="1096370" y="709684"/>
                      </a:cubicBezTo>
                      <a:cubicBezTo>
                        <a:pt x="1095233" y="764275"/>
                        <a:pt x="1100919" y="831377"/>
                        <a:pt x="1096370" y="887105"/>
                      </a:cubicBezTo>
                      <a:cubicBezTo>
                        <a:pt x="1091821" y="942833"/>
                        <a:pt x="1071349" y="978090"/>
                        <a:pt x="1069075" y="1044054"/>
                      </a:cubicBezTo>
                      <a:cubicBezTo>
                        <a:pt x="1066801" y="1110018"/>
                        <a:pt x="1081586" y="1181669"/>
                        <a:pt x="1082723" y="1282890"/>
                      </a:cubicBezTo>
                      <a:cubicBezTo>
                        <a:pt x="1083860" y="1384111"/>
                        <a:pt x="1074762" y="1564944"/>
                        <a:pt x="1075899" y="1651380"/>
                      </a:cubicBezTo>
                      <a:cubicBezTo>
                        <a:pt x="1077036" y="1737816"/>
                        <a:pt x="1092958" y="1742365"/>
                        <a:pt x="1089546" y="1801505"/>
                      </a:cubicBezTo>
                      <a:cubicBezTo>
                        <a:pt x="1086134" y="1860645"/>
                        <a:pt x="1064525" y="1952767"/>
                        <a:pt x="1055427" y="2006221"/>
                      </a:cubicBezTo>
                      <a:cubicBezTo>
                        <a:pt x="1046329" y="2059675"/>
                        <a:pt x="1040641" y="2081284"/>
                        <a:pt x="1034955" y="2122227"/>
                      </a:cubicBezTo>
                      <a:cubicBezTo>
                        <a:pt x="1029269" y="2163170"/>
                        <a:pt x="1024720" y="2216624"/>
                        <a:pt x="1021308" y="2251881"/>
                      </a:cubicBezTo>
                      <a:cubicBezTo>
                        <a:pt x="1017896" y="2287138"/>
                        <a:pt x="1019033" y="2309884"/>
                        <a:pt x="1014484" y="2333768"/>
                      </a:cubicBezTo>
                      <a:cubicBezTo>
                        <a:pt x="1009935" y="2357652"/>
                        <a:pt x="991737" y="2374712"/>
                        <a:pt x="994012" y="2395183"/>
                      </a:cubicBezTo>
                      <a:cubicBezTo>
                        <a:pt x="996287" y="2415654"/>
                        <a:pt x="1017896" y="2438400"/>
                        <a:pt x="1028132" y="2456597"/>
                      </a:cubicBezTo>
                      <a:cubicBezTo>
                        <a:pt x="1038368" y="2474794"/>
                        <a:pt x="1054290" y="2486168"/>
                        <a:pt x="1055427" y="2504365"/>
                      </a:cubicBezTo>
                      <a:cubicBezTo>
                        <a:pt x="1056564" y="2522562"/>
                        <a:pt x="1045191" y="2547583"/>
                        <a:pt x="1034955" y="2565780"/>
                      </a:cubicBezTo>
                      <a:cubicBezTo>
                        <a:pt x="1024719" y="2583977"/>
                        <a:pt x="1004248" y="2594213"/>
                        <a:pt x="994012" y="2613547"/>
                      </a:cubicBezTo>
                      <a:cubicBezTo>
                        <a:pt x="983776" y="2632881"/>
                        <a:pt x="975815" y="2654491"/>
                        <a:pt x="973540" y="2681786"/>
                      </a:cubicBezTo>
                      <a:cubicBezTo>
                        <a:pt x="971265" y="2709082"/>
                        <a:pt x="980364" y="2747750"/>
                        <a:pt x="980364" y="2777320"/>
                      </a:cubicBezTo>
                      <a:cubicBezTo>
                        <a:pt x="980364" y="2806890"/>
                        <a:pt x="979226" y="2834185"/>
                        <a:pt x="973540" y="2859206"/>
                      </a:cubicBezTo>
                      <a:cubicBezTo>
                        <a:pt x="967854" y="2884227"/>
                        <a:pt x="959893" y="2910385"/>
                        <a:pt x="946245" y="2927445"/>
                      </a:cubicBezTo>
                      <a:cubicBezTo>
                        <a:pt x="932597" y="2944505"/>
                        <a:pt x="917812" y="2957016"/>
                        <a:pt x="891654" y="2961565"/>
                      </a:cubicBezTo>
                      <a:cubicBezTo>
                        <a:pt x="865496" y="2966114"/>
                        <a:pt x="818866" y="2964977"/>
                        <a:pt x="789296" y="2954741"/>
                      </a:cubicBezTo>
                      <a:cubicBezTo>
                        <a:pt x="759726" y="2944505"/>
                        <a:pt x="730156" y="2914935"/>
                        <a:pt x="714233" y="2900150"/>
                      </a:cubicBezTo>
                      <a:cubicBezTo>
                        <a:pt x="698311" y="2885365"/>
                        <a:pt x="690349" y="2894463"/>
                        <a:pt x="693761" y="2866030"/>
                      </a:cubicBezTo>
                      <a:cubicBezTo>
                        <a:pt x="697173" y="2837597"/>
                        <a:pt x="723332" y="2764810"/>
                        <a:pt x="734705" y="2729553"/>
                      </a:cubicBezTo>
                      <a:cubicBezTo>
                        <a:pt x="746078" y="2694296"/>
                        <a:pt x="765412" y="2680648"/>
                        <a:pt x="762000" y="2654490"/>
                      </a:cubicBezTo>
                      <a:cubicBezTo>
                        <a:pt x="758588" y="2628332"/>
                        <a:pt x="730155" y="2603310"/>
                        <a:pt x="714233" y="2572603"/>
                      </a:cubicBezTo>
                      <a:cubicBezTo>
                        <a:pt x="698311" y="2541896"/>
                        <a:pt x="671015" y="2505502"/>
                        <a:pt x="666466" y="2470245"/>
                      </a:cubicBezTo>
                      <a:cubicBezTo>
                        <a:pt x="661917" y="2434988"/>
                        <a:pt x="675564" y="2402006"/>
                        <a:pt x="686937" y="2361063"/>
                      </a:cubicBezTo>
                      <a:cubicBezTo>
                        <a:pt x="698310" y="2320120"/>
                        <a:pt x="734705" y="2260980"/>
                        <a:pt x="734705" y="2224586"/>
                      </a:cubicBezTo>
                      <a:cubicBezTo>
                        <a:pt x="734705" y="2188192"/>
                        <a:pt x="699447" y="2173406"/>
                        <a:pt x="686937" y="2142699"/>
                      </a:cubicBezTo>
                      <a:cubicBezTo>
                        <a:pt x="674427" y="2111992"/>
                        <a:pt x="661916" y="2110854"/>
                        <a:pt x="659642" y="2040341"/>
                      </a:cubicBezTo>
                      <a:cubicBezTo>
                        <a:pt x="657368" y="1969828"/>
                        <a:pt x="672153" y="1810603"/>
                        <a:pt x="673290" y="1719618"/>
                      </a:cubicBezTo>
                      <a:cubicBezTo>
                        <a:pt x="674427" y="1628633"/>
                        <a:pt x="667603" y="1566081"/>
                        <a:pt x="666466" y="1494430"/>
                      </a:cubicBezTo>
                      <a:cubicBezTo>
                        <a:pt x="665329" y="1422779"/>
                        <a:pt x="668741" y="1349991"/>
                        <a:pt x="666466" y="1289714"/>
                      </a:cubicBezTo>
                      <a:cubicBezTo>
                        <a:pt x="664191" y="1229437"/>
                        <a:pt x="656230" y="1179395"/>
                        <a:pt x="652818" y="1132765"/>
                      </a:cubicBezTo>
                      <a:cubicBezTo>
                        <a:pt x="649406" y="1086135"/>
                        <a:pt x="652818" y="1042917"/>
                        <a:pt x="645994" y="1009935"/>
                      </a:cubicBezTo>
                      <a:cubicBezTo>
                        <a:pt x="639170" y="976953"/>
                        <a:pt x="622111" y="949657"/>
                        <a:pt x="611875" y="934872"/>
                      </a:cubicBezTo>
                      <a:cubicBezTo>
                        <a:pt x="601639" y="920087"/>
                        <a:pt x="594815" y="904164"/>
                        <a:pt x="584579" y="921224"/>
                      </a:cubicBezTo>
                      <a:cubicBezTo>
                        <a:pt x="574343" y="938284"/>
                        <a:pt x="565245" y="968991"/>
                        <a:pt x="550460" y="1037230"/>
                      </a:cubicBezTo>
                      <a:cubicBezTo>
                        <a:pt x="535675" y="1105469"/>
                        <a:pt x="507242" y="1260144"/>
                        <a:pt x="495869" y="1330657"/>
                      </a:cubicBezTo>
                      <a:cubicBezTo>
                        <a:pt x="484496" y="1401170"/>
                        <a:pt x="484496" y="1412544"/>
                        <a:pt x="482221" y="1460311"/>
                      </a:cubicBezTo>
                      <a:cubicBezTo>
                        <a:pt x="479946" y="1508078"/>
                        <a:pt x="478809" y="1582003"/>
                        <a:pt x="482221" y="1617260"/>
                      </a:cubicBezTo>
                      <a:cubicBezTo>
                        <a:pt x="485633" y="1652517"/>
                        <a:pt x="499281" y="1637732"/>
                        <a:pt x="502693" y="1671851"/>
                      </a:cubicBezTo>
                      <a:cubicBezTo>
                        <a:pt x="506105" y="1705970"/>
                        <a:pt x="509517" y="1775347"/>
                        <a:pt x="502693" y="1821977"/>
                      </a:cubicBezTo>
                      <a:cubicBezTo>
                        <a:pt x="495869" y="1868607"/>
                        <a:pt x="471985" y="1911824"/>
                        <a:pt x="461749" y="1951630"/>
                      </a:cubicBezTo>
                      <a:cubicBezTo>
                        <a:pt x="451513" y="1991436"/>
                        <a:pt x="442415" y="2030105"/>
                        <a:pt x="441278" y="2060812"/>
                      </a:cubicBezTo>
                      <a:cubicBezTo>
                        <a:pt x="440141" y="2091519"/>
                        <a:pt x="449240" y="2110854"/>
                        <a:pt x="454926" y="2135875"/>
                      </a:cubicBezTo>
                      <a:cubicBezTo>
                        <a:pt x="460612" y="2160896"/>
                        <a:pt x="476534" y="2189329"/>
                        <a:pt x="475397" y="2210938"/>
                      </a:cubicBezTo>
                      <a:cubicBezTo>
                        <a:pt x="474260" y="2232547"/>
                        <a:pt x="450377" y="2247332"/>
                        <a:pt x="448102" y="2265529"/>
                      </a:cubicBezTo>
                      <a:cubicBezTo>
                        <a:pt x="445827" y="2283726"/>
                        <a:pt x="456063" y="2301923"/>
                        <a:pt x="461749" y="2320120"/>
                      </a:cubicBezTo>
                      <a:cubicBezTo>
                        <a:pt x="467435" y="2338317"/>
                        <a:pt x="484496" y="2357651"/>
                        <a:pt x="482221" y="2374711"/>
                      </a:cubicBezTo>
                      <a:cubicBezTo>
                        <a:pt x="479947" y="2391771"/>
                        <a:pt x="450377" y="2404281"/>
                        <a:pt x="448102" y="2422478"/>
                      </a:cubicBezTo>
                      <a:cubicBezTo>
                        <a:pt x="445827" y="2440675"/>
                        <a:pt x="473122" y="2461147"/>
                        <a:pt x="468573" y="2483893"/>
                      </a:cubicBezTo>
                      <a:cubicBezTo>
                        <a:pt x="464024" y="2506639"/>
                        <a:pt x="437866" y="2543034"/>
                        <a:pt x="420806" y="2558956"/>
                      </a:cubicBezTo>
                      <a:cubicBezTo>
                        <a:pt x="403746" y="2574878"/>
                        <a:pt x="382137" y="2569191"/>
                        <a:pt x="366215" y="2579427"/>
                      </a:cubicBezTo>
                      <a:cubicBezTo>
                        <a:pt x="350293" y="2589663"/>
                        <a:pt x="338920" y="2602174"/>
                        <a:pt x="325272" y="2620371"/>
                      </a:cubicBezTo>
                      <a:cubicBezTo>
                        <a:pt x="311624" y="2638568"/>
                        <a:pt x="304801" y="2669275"/>
                        <a:pt x="284329" y="2688609"/>
                      </a:cubicBezTo>
                      <a:cubicBezTo>
                        <a:pt x="263857" y="2707943"/>
                        <a:pt x="230875" y="2727279"/>
                        <a:pt x="202442" y="2736377"/>
                      </a:cubicBezTo>
                      <a:cubicBezTo>
                        <a:pt x="174009" y="2745475"/>
                        <a:pt x="143302" y="2743200"/>
                        <a:pt x="113732" y="2743200"/>
                      </a:cubicBezTo>
                      <a:cubicBezTo>
                        <a:pt x="84162" y="2743200"/>
                        <a:pt x="42081" y="2747750"/>
                        <a:pt x="25021" y="2736377"/>
                      </a:cubicBezTo>
                      <a:cubicBezTo>
                        <a:pt x="7961" y="2725004"/>
                        <a:pt x="0" y="2705670"/>
                        <a:pt x="11373" y="2674962"/>
                      </a:cubicBezTo>
                      <a:cubicBezTo>
                        <a:pt x="22746" y="2644254"/>
                        <a:pt x="65965" y="2595350"/>
                        <a:pt x="93260" y="2552132"/>
                      </a:cubicBezTo>
                      <a:cubicBezTo>
                        <a:pt x="120555" y="2508914"/>
                        <a:pt x="154674" y="2455460"/>
                        <a:pt x="175146" y="2415654"/>
                      </a:cubicBezTo>
                      <a:cubicBezTo>
                        <a:pt x="195618" y="2375848"/>
                        <a:pt x="213815" y="2342866"/>
                        <a:pt x="216090" y="2313296"/>
                      </a:cubicBezTo>
                      <a:cubicBezTo>
                        <a:pt x="218365" y="2283726"/>
                        <a:pt x="200167" y="2259842"/>
                        <a:pt x="188794" y="2238233"/>
                      </a:cubicBezTo>
                      <a:cubicBezTo>
                        <a:pt x="177421" y="2216624"/>
                        <a:pt x="152400" y="2205251"/>
                        <a:pt x="147851" y="2183642"/>
                      </a:cubicBezTo>
                      <a:cubicBezTo>
                        <a:pt x="143302" y="2162033"/>
                        <a:pt x="164911" y="2132463"/>
                        <a:pt x="161499" y="2108580"/>
                      </a:cubicBezTo>
                      <a:cubicBezTo>
                        <a:pt x="158087" y="2084697"/>
                        <a:pt x="134203" y="2067637"/>
                        <a:pt x="127379" y="2040341"/>
                      </a:cubicBezTo>
                      <a:cubicBezTo>
                        <a:pt x="120555" y="2013045"/>
                        <a:pt x="122829" y="1967552"/>
                        <a:pt x="120555" y="1944806"/>
                      </a:cubicBezTo>
                      <a:cubicBezTo>
                        <a:pt x="118281" y="1922060"/>
                        <a:pt x="114869" y="1927746"/>
                        <a:pt x="113732" y="1903863"/>
                      </a:cubicBezTo>
                      <a:cubicBezTo>
                        <a:pt x="112595" y="1879980"/>
                        <a:pt x="110320" y="1857233"/>
                        <a:pt x="113732" y="1801505"/>
                      </a:cubicBezTo>
                      <a:cubicBezTo>
                        <a:pt x="117144" y="1745777"/>
                        <a:pt x="130791" y="1654791"/>
                        <a:pt x="134203" y="1569493"/>
                      </a:cubicBezTo>
                      <a:cubicBezTo>
                        <a:pt x="137615" y="1484195"/>
                        <a:pt x="136478" y="1378424"/>
                        <a:pt x="134203" y="1289714"/>
                      </a:cubicBezTo>
                      <a:cubicBezTo>
                        <a:pt x="131928" y="1201004"/>
                        <a:pt x="126241" y="1120254"/>
                        <a:pt x="120555" y="1037230"/>
                      </a:cubicBezTo>
                      <a:cubicBezTo>
                        <a:pt x="114869" y="954206"/>
                        <a:pt x="100084" y="882556"/>
                        <a:pt x="100084" y="791571"/>
                      </a:cubicBezTo>
                      <a:cubicBezTo>
                        <a:pt x="100084" y="700586"/>
                        <a:pt x="117143" y="558422"/>
                        <a:pt x="120555" y="491320"/>
                      </a:cubicBezTo>
                      <a:cubicBezTo>
                        <a:pt x="123967" y="424218"/>
                        <a:pt x="122829" y="433317"/>
                        <a:pt x="120555" y="388962"/>
                      </a:cubicBezTo>
                      <a:cubicBezTo>
                        <a:pt x="118281" y="344607"/>
                        <a:pt x="112594" y="268407"/>
                        <a:pt x="106908" y="225189"/>
                      </a:cubicBezTo>
                      <a:cubicBezTo>
                        <a:pt x="101222" y="181971"/>
                        <a:pt x="85299" y="158087"/>
                        <a:pt x="86436" y="129654"/>
                      </a:cubicBezTo>
                      <a:cubicBezTo>
                        <a:pt x="87573" y="101221"/>
                        <a:pt x="85299" y="68239"/>
                        <a:pt x="113732" y="54591"/>
                      </a:cubicBezTo>
                      <a:cubicBezTo>
                        <a:pt x="142165" y="40943"/>
                        <a:pt x="227463" y="53455"/>
                        <a:pt x="257033" y="47768"/>
                      </a:cubicBezTo>
                      <a:cubicBezTo>
                        <a:pt x="286603" y="42081"/>
                        <a:pt x="276367" y="23884"/>
                        <a:pt x="291152" y="20472"/>
                      </a:cubicBezTo>
                      <a:cubicBezTo>
                        <a:pt x="305937" y="17060"/>
                        <a:pt x="325840" y="22178"/>
                        <a:pt x="345743" y="27296"/>
                      </a:cubicBez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1010F"/>
                    </a:solidFill>
                    <a:effectLst/>
                    <a:uLnTx/>
                    <a:uFillTx/>
                    <a:latin typeface="Open Sans"/>
                    <a:ea typeface="+mn-ea"/>
                    <a:cs typeface="+mn-cs"/>
                  </a:endParaRPr>
                </a:p>
              </p:txBody>
            </p:sp>
          </p:grpSp>
          <p:sp>
            <p:nvSpPr>
              <p:cNvPr id="24" name="Freeform 247">
                <a:extLst>
                  <a:ext uri="{FF2B5EF4-FFF2-40B4-BE49-F238E27FC236}">
                    <a16:creationId xmlns:a16="http://schemas.microsoft.com/office/drawing/2014/main" id="{357F690F-40A8-4099-89DF-C9C4B2DFF4C1}"/>
                  </a:ext>
                </a:extLst>
              </p:cNvPr>
              <p:cNvSpPr/>
              <p:nvPr/>
            </p:nvSpPr>
            <p:spPr>
              <a:xfrm>
                <a:off x="2209800" y="3412963"/>
                <a:ext cx="162239" cy="701774"/>
              </a:xfrm>
              <a:custGeom>
                <a:avLst/>
                <a:gdLst>
                  <a:gd name="connsiteX0" fmla="*/ 773373 w 1513764"/>
                  <a:gd name="connsiteY0" fmla="*/ 1137 h 5405650"/>
                  <a:gd name="connsiteX1" fmla="*/ 718782 w 1513764"/>
                  <a:gd name="connsiteY1" fmla="*/ 28432 h 5405650"/>
                  <a:gd name="connsiteX2" fmla="*/ 650543 w 1513764"/>
                  <a:gd name="connsiteY2" fmla="*/ 28432 h 5405650"/>
                  <a:gd name="connsiteX3" fmla="*/ 568657 w 1513764"/>
                  <a:gd name="connsiteY3" fmla="*/ 103495 h 5405650"/>
                  <a:gd name="connsiteX4" fmla="*/ 486770 w 1513764"/>
                  <a:gd name="connsiteY4" fmla="*/ 192205 h 5405650"/>
                  <a:gd name="connsiteX5" fmla="*/ 479946 w 1513764"/>
                  <a:gd name="connsiteY5" fmla="*/ 280916 h 5405650"/>
                  <a:gd name="connsiteX6" fmla="*/ 520890 w 1513764"/>
                  <a:gd name="connsiteY6" fmla="*/ 396922 h 5405650"/>
                  <a:gd name="connsiteX7" fmla="*/ 541361 w 1513764"/>
                  <a:gd name="connsiteY7" fmla="*/ 492456 h 5405650"/>
                  <a:gd name="connsiteX8" fmla="*/ 575481 w 1513764"/>
                  <a:gd name="connsiteY8" fmla="*/ 615286 h 5405650"/>
                  <a:gd name="connsiteX9" fmla="*/ 636896 w 1513764"/>
                  <a:gd name="connsiteY9" fmla="*/ 710820 h 5405650"/>
                  <a:gd name="connsiteX10" fmla="*/ 691487 w 1513764"/>
                  <a:gd name="connsiteY10" fmla="*/ 806355 h 5405650"/>
                  <a:gd name="connsiteX11" fmla="*/ 616424 w 1513764"/>
                  <a:gd name="connsiteY11" fmla="*/ 826826 h 5405650"/>
                  <a:gd name="connsiteX12" fmla="*/ 418531 w 1513764"/>
                  <a:gd name="connsiteY12" fmla="*/ 901889 h 5405650"/>
                  <a:gd name="connsiteX13" fmla="*/ 316173 w 1513764"/>
                  <a:gd name="connsiteY13" fmla="*/ 956480 h 5405650"/>
                  <a:gd name="connsiteX14" fmla="*/ 241111 w 1513764"/>
                  <a:gd name="connsiteY14" fmla="*/ 1099781 h 5405650"/>
                  <a:gd name="connsiteX15" fmla="*/ 179696 w 1513764"/>
                  <a:gd name="connsiteY15" fmla="*/ 1304498 h 5405650"/>
                  <a:gd name="connsiteX16" fmla="*/ 125105 w 1513764"/>
                  <a:gd name="connsiteY16" fmla="*/ 1454623 h 5405650"/>
                  <a:gd name="connsiteX17" fmla="*/ 29570 w 1513764"/>
                  <a:gd name="connsiteY17" fmla="*/ 1611572 h 5405650"/>
                  <a:gd name="connsiteX18" fmla="*/ 2275 w 1513764"/>
                  <a:gd name="connsiteY18" fmla="*/ 1693459 h 5405650"/>
                  <a:gd name="connsiteX19" fmla="*/ 15922 w 1513764"/>
                  <a:gd name="connsiteY19" fmla="*/ 1823113 h 5405650"/>
                  <a:gd name="connsiteX20" fmla="*/ 70514 w 1513764"/>
                  <a:gd name="connsiteY20" fmla="*/ 1884528 h 5405650"/>
                  <a:gd name="connsiteX21" fmla="*/ 152400 w 1513764"/>
                  <a:gd name="connsiteY21" fmla="*/ 1925471 h 5405650"/>
                  <a:gd name="connsiteX22" fmla="*/ 309349 w 1513764"/>
                  <a:gd name="connsiteY22" fmla="*/ 2007358 h 5405650"/>
                  <a:gd name="connsiteX23" fmla="*/ 329821 w 1513764"/>
                  <a:gd name="connsiteY23" fmla="*/ 2048301 h 5405650"/>
                  <a:gd name="connsiteX24" fmla="*/ 288878 w 1513764"/>
                  <a:gd name="connsiteY24" fmla="*/ 2464558 h 5405650"/>
                  <a:gd name="connsiteX25" fmla="*/ 247934 w 1513764"/>
                  <a:gd name="connsiteY25" fmla="*/ 2846695 h 5405650"/>
                  <a:gd name="connsiteX26" fmla="*/ 254758 w 1513764"/>
                  <a:gd name="connsiteY26" fmla="*/ 2894462 h 5405650"/>
                  <a:gd name="connsiteX27" fmla="*/ 288878 w 1513764"/>
                  <a:gd name="connsiteY27" fmla="*/ 2949053 h 5405650"/>
                  <a:gd name="connsiteX28" fmla="*/ 343469 w 1513764"/>
                  <a:gd name="connsiteY28" fmla="*/ 3167417 h 5405650"/>
                  <a:gd name="connsiteX29" fmla="*/ 384412 w 1513764"/>
                  <a:gd name="connsiteY29" fmla="*/ 3597322 h 5405650"/>
                  <a:gd name="connsiteX30" fmla="*/ 398060 w 1513764"/>
                  <a:gd name="connsiteY30" fmla="*/ 3945340 h 5405650"/>
                  <a:gd name="connsiteX31" fmla="*/ 411708 w 1513764"/>
                  <a:gd name="connsiteY31" fmla="*/ 4266062 h 5405650"/>
                  <a:gd name="connsiteX32" fmla="*/ 411708 w 1513764"/>
                  <a:gd name="connsiteY32" fmla="*/ 4436659 h 5405650"/>
                  <a:gd name="connsiteX33" fmla="*/ 377588 w 1513764"/>
                  <a:gd name="connsiteY33" fmla="*/ 4627728 h 5405650"/>
                  <a:gd name="connsiteX34" fmla="*/ 391236 w 1513764"/>
                  <a:gd name="connsiteY34" fmla="*/ 4736910 h 5405650"/>
                  <a:gd name="connsiteX35" fmla="*/ 329821 w 1513764"/>
                  <a:gd name="connsiteY35" fmla="*/ 4791501 h 5405650"/>
                  <a:gd name="connsiteX36" fmla="*/ 118281 w 1513764"/>
                  <a:gd name="connsiteY36" fmla="*/ 4873387 h 5405650"/>
                  <a:gd name="connsiteX37" fmla="*/ 43218 w 1513764"/>
                  <a:gd name="connsiteY37" fmla="*/ 4934802 h 5405650"/>
                  <a:gd name="connsiteX38" fmla="*/ 111457 w 1513764"/>
                  <a:gd name="connsiteY38" fmla="*/ 5009865 h 5405650"/>
                  <a:gd name="connsiteX39" fmla="*/ 288878 w 1513764"/>
                  <a:gd name="connsiteY39" fmla="*/ 5030337 h 5405650"/>
                  <a:gd name="connsiteX40" fmla="*/ 398060 w 1513764"/>
                  <a:gd name="connsiteY40" fmla="*/ 5009865 h 5405650"/>
                  <a:gd name="connsiteX41" fmla="*/ 507242 w 1513764"/>
                  <a:gd name="connsiteY41" fmla="*/ 4962098 h 5405650"/>
                  <a:gd name="connsiteX42" fmla="*/ 555009 w 1513764"/>
                  <a:gd name="connsiteY42" fmla="*/ 4927978 h 5405650"/>
                  <a:gd name="connsiteX43" fmla="*/ 636896 w 1513764"/>
                  <a:gd name="connsiteY43" fmla="*/ 4955274 h 5405650"/>
                  <a:gd name="connsiteX44" fmla="*/ 759725 w 1513764"/>
                  <a:gd name="connsiteY44" fmla="*/ 4927978 h 5405650"/>
                  <a:gd name="connsiteX45" fmla="*/ 787021 w 1513764"/>
                  <a:gd name="connsiteY45" fmla="*/ 4907507 h 5405650"/>
                  <a:gd name="connsiteX46" fmla="*/ 787021 w 1513764"/>
                  <a:gd name="connsiteY46" fmla="*/ 4832444 h 5405650"/>
                  <a:gd name="connsiteX47" fmla="*/ 793845 w 1513764"/>
                  <a:gd name="connsiteY47" fmla="*/ 4791501 h 5405650"/>
                  <a:gd name="connsiteX48" fmla="*/ 821140 w 1513764"/>
                  <a:gd name="connsiteY48" fmla="*/ 4716438 h 5405650"/>
                  <a:gd name="connsiteX49" fmla="*/ 841612 w 1513764"/>
                  <a:gd name="connsiteY49" fmla="*/ 4573137 h 5405650"/>
                  <a:gd name="connsiteX50" fmla="*/ 855260 w 1513764"/>
                  <a:gd name="connsiteY50" fmla="*/ 4893859 h 5405650"/>
                  <a:gd name="connsiteX51" fmla="*/ 896203 w 1513764"/>
                  <a:gd name="connsiteY51" fmla="*/ 5030337 h 5405650"/>
                  <a:gd name="connsiteX52" fmla="*/ 834788 w 1513764"/>
                  <a:gd name="connsiteY52" fmla="*/ 5125871 h 5405650"/>
                  <a:gd name="connsiteX53" fmla="*/ 766549 w 1513764"/>
                  <a:gd name="connsiteY53" fmla="*/ 5289644 h 5405650"/>
                  <a:gd name="connsiteX54" fmla="*/ 800669 w 1513764"/>
                  <a:gd name="connsiteY54" fmla="*/ 5371531 h 5405650"/>
                  <a:gd name="connsiteX55" fmla="*/ 923499 w 1513764"/>
                  <a:gd name="connsiteY55" fmla="*/ 5392002 h 5405650"/>
                  <a:gd name="connsiteX56" fmla="*/ 1100919 w 1513764"/>
                  <a:gd name="connsiteY56" fmla="*/ 5289644 h 5405650"/>
                  <a:gd name="connsiteX57" fmla="*/ 1162334 w 1513764"/>
                  <a:gd name="connsiteY57" fmla="*/ 5228229 h 5405650"/>
                  <a:gd name="connsiteX58" fmla="*/ 1169158 w 1513764"/>
                  <a:gd name="connsiteY58" fmla="*/ 5153167 h 5405650"/>
                  <a:gd name="connsiteX59" fmla="*/ 1196454 w 1513764"/>
                  <a:gd name="connsiteY59" fmla="*/ 5084928 h 5405650"/>
                  <a:gd name="connsiteX60" fmla="*/ 1203278 w 1513764"/>
                  <a:gd name="connsiteY60" fmla="*/ 4982570 h 5405650"/>
                  <a:gd name="connsiteX61" fmla="*/ 1244221 w 1513764"/>
                  <a:gd name="connsiteY61" fmla="*/ 4805149 h 5405650"/>
                  <a:gd name="connsiteX62" fmla="*/ 1271517 w 1513764"/>
                  <a:gd name="connsiteY62" fmla="*/ 4375244 h 5405650"/>
                  <a:gd name="connsiteX63" fmla="*/ 1285164 w 1513764"/>
                  <a:gd name="connsiteY63" fmla="*/ 3720152 h 5405650"/>
                  <a:gd name="connsiteX64" fmla="*/ 1257869 w 1513764"/>
                  <a:gd name="connsiteY64" fmla="*/ 3303895 h 5405650"/>
                  <a:gd name="connsiteX65" fmla="*/ 1257869 w 1513764"/>
                  <a:gd name="connsiteY65" fmla="*/ 2989996 h 5405650"/>
                  <a:gd name="connsiteX66" fmla="*/ 1305636 w 1513764"/>
                  <a:gd name="connsiteY66" fmla="*/ 2942229 h 5405650"/>
                  <a:gd name="connsiteX67" fmla="*/ 1291988 w 1513764"/>
                  <a:gd name="connsiteY67" fmla="*/ 2676098 h 5405650"/>
                  <a:gd name="connsiteX68" fmla="*/ 1291988 w 1513764"/>
                  <a:gd name="connsiteY68" fmla="*/ 2389495 h 5405650"/>
                  <a:gd name="connsiteX69" fmla="*/ 1291988 w 1513764"/>
                  <a:gd name="connsiteY69" fmla="*/ 2150659 h 5405650"/>
                  <a:gd name="connsiteX70" fmla="*/ 1257869 w 1513764"/>
                  <a:gd name="connsiteY70" fmla="*/ 2021005 h 5405650"/>
                  <a:gd name="connsiteX71" fmla="*/ 1298812 w 1513764"/>
                  <a:gd name="connsiteY71" fmla="*/ 1850408 h 5405650"/>
                  <a:gd name="connsiteX72" fmla="*/ 1312460 w 1513764"/>
                  <a:gd name="connsiteY72" fmla="*/ 1788993 h 5405650"/>
                  <a:gd name="connsiteX73" fmla="*/ 1394346 w 1513764"/>
                  <a:gd name="connsiteY73" fmla="*/ 1604749 h 5405650"/>
                  <a:gd name="connsiteX74" fmla="*/ 1442114 w 1513764"/>
                  <a:gd name="connsiteY74" fmla="*/ 1461447 h 5405650"/>
                  <a:gd name="connsiteX75" fmla="*/ 1448937 w 1513764"/>
                  <a:gd name="connsiteY75" fmla="*/ 1331793 h 5405650"/>
                  <a:gd name="connsiteX76" fmla="*/ 1483057 w 1513764"/>
                  <a:gd name="connsiteY76" fmla="*/ 1208964 h 5405650"/>
                  <a:gd name="connsiteX77" fmla="*/ 1510352 w 1513764"/>
                  <a:gd name="connsiteY77" fmla="*/ 1086134 h 5405650"/>
                  <a:gd name="connsiteX78" fmla="*/ 1462585 w 1513764"/>
                  <a:gd name="connsiteY78" fmla="*/ 976952 h 5405650"/>
                  <a:gd name="connsiteX79" fmla="*/ 1339755 w 1513764"/>
                  <a:gd name="connsiteY79" fmla="*/ 881417 h 5405650"/>
                  <a:gd name="connsiteX80" fmla="*/ 1189630 w 1513764"/>
                  <a:gd name="connsiteY80" fmla="*/ 806355 h 5405650"/>
                  <a:gd name="connsiteX81" fmla="*/ 1121391 w 1513764"/>
                  <a:gd name="connsiteY81" fmla="*/ 772235 h 5405650"/>
                  <a:gd name="connsiteX82" fmla="*/ 1080448 w 1513764"/>
                  <a:gd name="connsiteY82" fmla="*/ 724468 h 5405650"/>
                  <a:gd name="connsiteX83" fmla="*/ 1019033 w 1513764"/>
                  <a:gd name="connsiteY83" fmla="*/ 717644 h 5405650"/>
                  <a:gd name="connsiteX84" fmla="*/ 978090 w 1513764"/>
                  <a:gd name="connsiteY84" fmla="*/ 676701 h 5405650"/>
                  <a:gd name="connsiteX85" fmla="*/ 971266 w 1513764"/>
                  <a:gd name="connsiteY85" fmla="*/ 649405 h 5405650"/>
                  <a:gd name="connsiteX86" fmla="*/ 1032681 w 1513764"/>
                  <a:gd name="connsiteY86" fmla="*/ 601638 h 5405650"/>
                  <a:gd name="connsiteX87" fmla="*/ 1066800 w 1513764"/>
                  <a:gd name="connsiteY87" fmla="*/ 465161 h 5405650"/>
                  <a:gd name="connsiteX88" fmla="*/ 1059976 w 1513764"/>
                  <a:gd name="connsiteY88" fmla="*/ 287740 h 5405650"/>
                  <a:gd name="connsiteX89" fmla="*/ 1025857 w 1513764"/>
                  <a:gd name="connsiteY89" fmla="*/ 178558 h 5405650"/>
                  <a:gd name="connsiteX90" fmla="*/ 930322 w 1513764"/>
                  <a:gd name="connsiteY90" fmla="*/ 83023 h 5405650"/>
                  <a:gd name="connsiteX91" fmla="*/ 855260 w 1513764"/>
                  <a:gd name="connsiteY91" fmla="*/ 21608 h 5405650"/>
                  <a:gd name="connsiteX92" fmla="*/ 773373 w 1513764"/>
                  <a:gd name="connsiteY92" fmla="*/ 1137 h 540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13764" h="5405650">
                    <a:moveTo>
                      <a:pt x="773373" y="1137"/>
                    </a:moveTo>
                    <a:cubicBezTo>
                      <a:pt x="750627" y="2274"/>
                      <a:pt x="739254" y="23883"/>
                      <a:pt x="718782" y="28432"/>
                    </a:cubicBezTo>
                    <a:cubicBezTo>
                      <a:pt x="698310" y="32981"/>
                      <a:pt x="675564" y="15922"/>
                      <a:pt x="650543" y="28432"/>
                    </a:cubicBezTo>
                    <a:cubicBezTo>
                      <a:pt x="625522" y="40943"/>
                      <a:pt x="595952" y="76200"/>
                      <a:pt x="568657" y="103495"/>
                    </a:cubicBezTo>
                    <a:cubicBezTo>
                      <a:pt x="541362" y="130790"/>
                      <a:pt x="501555" y="162635"/>
                      <a:pt x="486770" y="192205"/>
                    </a:cubicBezTo>
                    <a:cubicBezTo>
                      <a:pt x="471985" y="221775"/>
                      <a:pt x="474259" y="246797"/>
                      <a:pt x="479946" y="280916"/>
                    </a:cubicBezTo>
                    <a:cubicBezTo>
                      <a:pt x="485633" y="315035"/>
                      <a:pt x="510654" y="361665"/>
                      <a:pt x="520890" y="396922"/>
                    </a:cubicBezTo>
                    <a:cubicBezTo>
                      <a:pt x="531126" y="432179"/>
                      <a:pt x="532263" y="456062"/>
                      <a:pt x="541361" y="492456"/>
                    </a:cubicBezTo>
                    <a:cubicBezTo>
                      <a:pt x="550459" y="528850"/>
                      <a:pt x="559559" y="578892"/>
                      <a:pt x="575481" y="615286"/>
                    </a:cubicBezTo>
                    <a:cubicBezTo>
                      <a:pt x="591403" y="651680"/>
                      <a:pt x="617562" y="678975"/>
                      <a:pt x="636896" y="710820"/>
                    </a:cubicBezTo>
                    <a:cubicBezTo>
                      <a:pt x="656230" y="742665"/>
                      <a:pt x="694899" y="787021"/>
                      <a:pt x="691487" y="806355"/>
                    </a:cubicBezTo>
                    <a:cubicBezTo>
                      <a:pt x="688075" y="825689"/>
                      <a:pt x="661917" y="810904"/>
                      <a:pt x="616424" y="826826"/>
                    </a:cubicBezTo>
                    <a:cubicBezTo>
                      <a:pt x="570931" y="842748"/>
                      <a:pt x="468573" y="880280"/>
                      <a:pt x="418531" y="901889"/>
                    </a:cubicBezTo>
                    <a:cubicBezTo>
                      <a:pt x="368489" y="923498"/>
                      <a:pt x="345743" y="923498"/>
                      <a:pt x="316173" y="956480"/>
                    </a:cubicBezTo>
                    <a:cubicBezTo>
                      <a:pt x="286603" y="989462"/>
                      <a:pt x="263857" y="1041778"/>
                      <a:pt x="241111" y="1099781"/>
                    </a:cubicBezTo>
                    <a:cubicBezTo>
                      <a:pt x="218365" y="1157784"/>
                      <a:pt x="199030" y="1245358"/>
                      <a:pt x="179696" y="1304498"/>
                    </a:cubicBezTo>
                    <a:cubicBezTo>
                      <a:pt x="160362" y="1363638"/>
                      <a:pt x="150126" y="1403444"/>
                      <a:pt x="125105" y="1454623"/>
                    </a:cubicBezTo>
                    <a:cubicBezTo>
                      <a:pt x="100084" y="1505802"/>
                      <a:pt x="50042" y="1571766"/>
                      <a:pt x="29570" y="1611572"/>
                    </a:cubicBezTo>
                    <a:cubicBezTo>
                      <a:pt x="9098" y="1651378"/>
                      <a:pt x="4550" y="1658202"/>
                      <a:pt x="2275" y="1693459"/>
                    </a:cubicBezTo>
                    <a:cubicBezTo>
                      <a:pt x="0" y="1728716"/>
                      <a:pt x="4549" y="1791268"/>
                      <a:pt x="15922" y="1823113"/>
                    </a:cubicBezTo>
                    <a:cubicBezTo>
                      <a:pt x="27295" y="1854958"/>
                      <a:pt x="47768" y="1867468"/>
                      <a:pt x="70514" y="1884528"/>
                    </a:cubicBezTo>
                    <a:cubicBezTo>
                      <a:pt x="93260" y="1901588"/>
                      <a:pt x="152400" y="1925471"/>
                      <a:pt x="152400" y="1925471"/>
                    </a:cubicBezTo>
                    <a:cubicBezTo>
                      <a:pt x="192206" y="1945943"/>
                      <a:pt x="279779" y="1986886"/>
                      <a:pt x="309349" y="2007358"/>
                    </a:cubicBezTo>
                    <a:cubicBezTo>
                      <a:pt x="338919" y="2027830"/>
                      <a:pt x="333233" y="1972101"/>
                      <a:pt x="329821" y="2048301"/>
                    </a:cubicBezTo>
                    <a:cubicBezTo>
                      <a:pt x="326409" y="2124501"/>
                      <a:pt x="302526" y="2331493"/>
                      <a:pt x="288878" y="2464558"/>
                    </a:cubicBezTo>
                    <a:cubicBezTo>
                      <a:pt x="275230" y="2597623"/>
                      <a:pt x="253621" y="2775044"/>
                      <a:pt x="247934" y="2846695"/>
                    </a:cubicBezTo>
                    <a:cubicBezTo>
                      <a:pt x="242247" y="2918346"/>
                      <a:pt x="247934" y="2877402"/>
                      <a:pt x="254758" y="2894462"/>
                    </a:cubicBezTo>
                    <a:cubicBezTo>
                      <a:pt x="261582" y="2911522"/>
                      <a:pt x="274093" y="2903561"/>
                      <a:pt x="288878" y="2949053"/>
                    </a:cubicBezTo>
                    <a:cubicBezTo>
                      <a:pt x="303663" y="2994545"/>
                      <a:pt x="327547" y="3059372"/>
                      <a:pt x="343469" y="3167417"/>
                    </a:cubicBezTo>
                    <a:cubicBezTo>
                      <a:pt x="359391" y="3275462"/>
                      <a:pt x="375313" y="3467668"/>
                      <a:pt x="384412" y="3597322"/>
                    </a:cubicBezTo>
                    <a:cubicBezTo>
                      <a:pt x="393511" y="3726976"/>
                      <a:pt x="393511" y="3833884"/>
                      <a:pt x="398060" y="3945340"/>
                    </a:cubicBezTo>
                    <a:cubicBezTo>
                      <a:pt x="402609" y="4056796"/>
                      <a:pt x="409433" y="4184176"/>
                      <a:pt x="411708" y="4266062"/>
                    </a:cubicBezTo>
                    <a:cubicBezTo>
                      <a:pt x="413983" y="4347948"/>
                      <a:pt x="417395" y="4376381"/>
                      <a:pt x="411708" y="4436659"/>
                    </a:cubicBezTo>
                    <a:cubicBezTo>
                      <a:pt x="406021" y="4496937"/>
                      <a:pt x="381000" y="4577686"/>
                      <a:pt x="377588" y="4627728"/>
                    </a:cubicBezTo>
                    <a:cubicBezTo>
                      <a:pt x="374176" y="4677770"/>
                      <a:pt x="399197" y="4709614"/>
                      <a:pt x="391236" y="4736910"/>
                    </a:cubicBezTo>
                    <a:cubicBezTo>
                      <a:pt x="383275" y="4764206"/>
                      <a:pt x="375313" y="4768755"/>
                      <a:pt x="329821" y="4791501"/>
                    </a:cubicBezTo>
                    <a:cubicBezTo>
                      <a:pt x="284329" y="4814247"/>
                      <a:pt x="166048" y="4849504"/>
                      <a:pt x="118281" y="4873387"/>
                    </a:cubicBezTo>
                    <a:cubicBezTo>
                      <a:pt x="70514" y="4897270"/>
                      <a:pt x="44355" y="4912056"/>
                      <a:pt x="43218" y="4934802"/>
                    </a:cubicBezTo>
                    <a:cubicBezTo>
                      <a:pt x="42081" y="4957548"/>
                      <a:pt x="70514" y="4993943"/>
                      <a:pt x="111457" y="5009865"/>
                    </a:cubicBezTo>
                    <a:cubicBezTo>
                      <a:pt x="152400" y="5025787"/>
                      <a:pt x="241111" y="5030337"/>
                      <a:pt x="288878" y="5030337"/>
                    </a:cubicBezTo>
                    <a:cubicBezTo>
                      <a:pt x="336645" y="5030337"/>
                      <a:pt x="361666" y="5021238"/>
                      <a:pt x="398060" y="5009865"/>
                    </a:cubicBezTo>
                    <a:cubicBezTo>
                      <a:pt x="434454" y="4998492"/>
                      <a:pt x="481084" y="4975746"/>
                      <a:pt x="507242" y="4962098"/>
                    </a:cubicBezTo>
                    <a:cubicBezTo>
                      <a:pt x="533400" y="4948450"/>
                      <a:pt x="533400" y="4929115"/>
                      <a:pt x="555009" y="4927978"/>
                    </a:cubicBezTo>
                    <a:cubicBezTo>
                      <a:pt x="576618" y="4926841"/>
                      <a:pt x="602777" y="4955274"/>
                      <a:pt x="636896" y="4955274"/>
                    </a:cubicBezTo>
                    <a:cubicBezTo>
                      <a:pt x="671015" y="4955274"/>
                      <a:pt x="734704" y="4935939"/>
                      <a:pt x="759725" y="4927978"/>
                    </a:cubicBezTo>
                    <a:cubicBezTo>
                      <a:pt x="784746" y="4920017"/>
                      <a:pt x="782472" y="4923429"/>
                      <a:pt x="787021" y="4907507"/>
                    </a:cubicBezTo>
                    <a:cubicBezTo>
                      <a:pt x="791570" y="4891585"/>
                      <a:pt x="785884" y="4851778"/>
                      <a:pt x="787021" y="4832444"/>
                    </a:cubicBezTo>
                    <a:cubicBezTo>
                      <a:pt x="788158" y="4813110"/>
                      <a:pt x="788159" y="4810835"/>
                      <a:pt x="793845" y="4791501"/>
                    </a:cubicBezTo>
                    <a:cubicBezTo>
                      <a:pt x="799531" y="4772167"/>
                      <a:pt x="813179" y="4752832"/>
                      <a:pt x="821140" y="4716438"/>
                    </a:cubicBezTo>
                    <a:cubicBezTo>
                      <a:pt x="829101" y="4680044"/>
                      <a:pt x="835925" y="4543567"/>
                      <a:pt x="841612" y="4573137"/>
                    </a:cubicBezTo>
                    <a:cubicBezTo>
                      <a:pt x="847299" y="4602707"/>
                      <a:pt x="846162" y="4817659"/>
                      <a:pt x="855260" y="4893859"/>
                    </a:cubicBezTo>
                    <a:cubicBezTo>
                      <a:pt x="864358" y="4970059"/>
                      <a:pt x="899615" y="4991668"/>
                      <a:pt x="896203" y="5030337"/>
                    </a:cubicBezTo>
                    <a:cubicBezTo>
                      <a:pt x="892791" y="5069006"/>
                      <a:pt x="856397" y="5082653"/>
                      <a:pt x="834788" y="5125871"/>
                    </a:cubicBezTo>
                    <a:cubicBezTo>
                      <a:pt x="813179" y="5169089"/>
                      <a:pt x="772235" y="5248701"/>
                      <a:pt x="766549" y="5289644"/>
                    </a:cubicBezTo>
                    <a:cubicBezTo>
                      <a:pt x="760863" y="5330587"/>
                      <a:pt x="774511" y="5354471"/>
                      <a:pt x="800669" y="5371531"/>
                    </a:cubicBezTo>
                    <a:cubicBezTo>
                      <a:pt x="826827" y="5388591"/>
                      <a:pt x="873457" y="5405650"/>
                      <a:pt x="923499" y="5392002"/>
                    </a:cubicBezTo>
                    <a:cubicBezTo>
                      <a:pt x="973541" y="5378354"/>
                      <a:pt x="1061113" y="5316939"/>
                      <a:pt x="1100919" y="5289644"/>
                    </a:cubicBezTo>
                    <a:cubicBezTo>
                      <a:pt x="1140725" y="5262349"/>
                      <a:pt x="1150961" y="5250975"/>
                      <a:pt x="1162334" y="5228229"/>
                    </a:cubicBezTo>
                    <a:cubicBezTo>
                      <a:pt x="1173707" y="5205483"/>
                      <a:pt x="1163471" y="5177051"/>
                      <a:pt x="1169158" y="5153167"/>
                    </a:cubicBezTo>
                    <a:cubicBezTo>
                      <a:pt x="1174845" y="5129284"/>
                      <a:pt x="1190767" y="5113361"/>
                      <a:pt x="1196454" y="5084928"/>
                    </a:cubicBezTo>
                    <a:cubicBezTo>
                      <a:pt x="1202141" y="5056495"/>
                      <a:pt x="1195317" y="5029200"/>
                      <a:pt x="1203278" y="4982570"/>
                    </a:cubicBezTo>
                    <a:cubicBezTo>
                      <a:pt x="1211239" y="4935940"/>
                      <a:pt x="1232848" y="4906370"/>
                      <a:pt x="1244221" y="4805149"/>
                    </a:cubicBezTo>
                    <a:cubicBezTo>
                      <a:pt x="1255594" y="4703928"/>
                      <a:pt x="1264693" y="4556077"/>
                      <a:pt x="1271517" y="4375244"/>
                    </a:cubicBezTo>
                    <a:cubicBezTo>
                      <a:pt x="1278341" y="4194411"/>
                      <a:pt x="1287439" y="3898710"/>
                      <a:pt x="1285164" y="3720152"/>
                    </a:cubicBezTo>
                    <a:cubicBezTo>
                      <a:pt x="1282889" y="3541594"/>
                      <a:pt x="1262418" y="3425588"/>
                      <a:pt x="1257869" y="3303895"/>
                    </a:cubicBezTo>
                    <a:cubicBezTo>
                      <a:pt x="1253320" y="3182202"/>
                      <a:pt x="1249908" y="3050274"/>
                      <a:pt x="1257869" y="2989996"/>
                    </a:cubicBezTo>
                    <a:cubicBezTo>
                      <a:pt x="1265830" y="2929718"/>
                      <a:pt x="1299950" y="2994545"/>
                      <a:pt x="1305636" y="2942229"/>
                    </a:cubicBezTo>
                    <a:cubicBezTo>
                      <a:pt x="1311322" y="2889913"/>
                      <a:pt x="1294263" y="2768220"/>
                      <a:pt x="1291988" y="2676098"/>
                    </a:cubicBezTo>
                    <a:cubicBezTo>
                      <a:pt x="1289713" y="2583976"/>
                      <a:pt x="1291988" y="2389495"/>
                      <a:pt x="1291988" y="2389495"/>
                    </a:cubicBezTo>
                    <a:cubicBezTo>
                      <a:pt x="1291988" y="2301922"/>
                      <a:pt x="1297675" y="2212074"/>
                      <a:pt x="1291988" y="2150659"/>
                    </a:cubicBezTo>
                    <a:cubicBezTo>
                      <a:pt x="1286301" y="2089244"/>
                      <a:pt x="1256732" y="2071047"/>
                      <a:pt x="1257869" y="2021005"/>
                    </a:cubicBezTo>
                    <a:cubicBezTo>
                      <a:pt x="1259006" y="1970963"/>
                      <a:pt x="1289714" y="1889077"/>
                      <a:pt x="1298812" y="1850408"/>
                    </a:cubicBezTo>
                    <a:cubicBezTo>
                      <a:pt x="1307910" y="1811739"/>
                      <a:pt x="1296538" y="1829936"/>
                      <a:pt x="1312460" y="1788993"/>
                    </a:cubicBezTo>
                    <a:cubicBezTo>
                      <a:pt x="1328382" y="1748050"/>
                      <a:pt x="1372737" y="1659340"/>
                      <a:pt x="1394346" y="1604749"/>
                    </a:cubicBezTo>
                    <a:cubicBezTo>
                      <a:pt x="1415955" y="1550158"/>
                      <a:pt x="1433016" y="1506940"/>
                      <a:pt x="1442114" y="1461447"/>
                    </a:cubicBezTo>
                    <a:cubicBezTo>
                      <a:pt x="1451212" y="1415954"/>
                      <a:pt x="1442113" y="1373873"/>
                      <a:pt x="1448937" y="1331793"/>
                    </a:cubicBezTo>
                    <a:cubicBezTo>
                      <a:pt x="1455761" y="1289713"/>
                      <a:pt x="1472821" y="1249907"/>
                      <a:pt x="1483057" y="1208964"/>
                    </a:cubicBezTo>
                    <a:cubicBezTo>
                      <a:pt x="1493293" y="1168021"/>
                      <a:pt x="1513764" y="1124803"/>
                      <a:pt x="1510352" y="1086134"/>
                    </a:cubicBezTo>
                    <a:cubicBezTo>
                      <a:pt x="1506940" y="1047465"/>
                      <a:pt x="1491018" y="1011072"/>
                      <a:pt x="1462585" y="976952"/>
                    </a:cubicBezTo>
                    <a:cubicBezTo>
                      <a:pt x="1434152" y="942832"/>
                      <a:pt x="1385248" y="909850"/>
                      <a:pt x="1339755" y="881417"/>
                    </a:cubicBezTo>
                    <a:cubicBezTo>
                      <a:pt x="1294262" y="852984"/>
                      <a:pt x="1189630" y="806355"/>
                      <a:pt x="1189630" y="806355"/>
                    </a:cubicBezTo>
                    <a:cubicBezTo>
                      <a:pt x="1153236" y="788158"/>
                      <a:pt x="1139588" y="785883"/>
                      <a:pt x="1121391" y="772235"/>
                    </a:cubicBezTo>
                    <a:cubicBezTo>
                      <a:pt x="1103194" y="758587"/>
                      <a:pt x="1097508" y="733566"/>
                      <a:pt x="1080448" y="724468"/>
                    </a:cubicBezTo>
                    <a:cubicBezTo>
                      <a:pt x="1063388" y="715370"/>
                      <a:pt x="1036093" y="725605"/>
                      <a:pt x="1019033" y="717644"/>
                    </a:cubicBezTo>
                    <a:cubicBezTo>
                      <a:pt x="1001973" y="709683"/>
                      <a:pt x="986051" y="688074"/>
                      <a:pt x="978090" y="676701"/>
                    </a:cubicBezTo>
                    <a:cubicBezTo>
                      <a:pt x="970129" y="665328"/>
                      <a:pt x="962168" y="661915"/>
                      <a:pt x="971266" y="649405"/>
                    </a:cubicBezTo>
                    <a:cubicBezTo>
                      <a:pt x="980364" y="636895"/>
                      <a:pt x="1016759" y="632345"/>
                      <a:pt x="1032681" y="601638"/>
                    </a:cubicBezTo>
                    <a:cubicBezTo>
                      <a:pt x="1048603" y="570931"/>
                      <a:pt x="1062251" y="517477"/>
                      <a:pt x="1066800" y="465161"/>
                    </a:cubicBezTo>
                    <a:cubicBezTo>
                      <a:pt x="1071349" y="412845"/>
                      <a:pt x="1066800" y="335507"/>
                      <a:pt x="1059976" y="287740"/>
                    </a:cubicBezTo>
                    <a:cubicBezTo>
                      <a:pt x="1053152" y="239973"/>
                      <a:pt x="1047466" y="212677"/>
                      <a:pt x="1025857" y="178558"/>
                    </a:cubicBezTo>
                    <a:cubicBezTo>
                      <a:pt x="1004248" y="144439"/>
                      <a:pt x="958755" y="109181"/>
                      <a:pt x="930322" y="83023"/>
                    </a:cubicBezTo>
                    <a:cubicBezTo>
                      <a:pt x="901889" y="56865"/>
                      <a:pt x="882555" y="34118"/>
                      <a:pt x="855260" y="21608"/>
                    </a:cubicBezTo>
                    <a:cubicBezTo>
                      <a:pt x="827965" y="9098"/>
                      <a:pt x="796119" y="0"/>
                      <a:pt x="773373" y="1137"/>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1010F"/>
                  </a:solidFill>
                  <a:effectLst/>
                  <a:uLnTx/>
                  <a:uFillTx/>
                  <a:latin typeface="Open Sans"/>
                  <a:ea typeface="+mn-ea"/>
                  <a:cs typeface="+mn-cs"/>
                </a:endParaRPr>
              </a:p>
            </p:txBody>
          </p:sp>
          <p:grpSp>
            <p:nvGrpSpPr>
              <p:cNvPr id="25" name="Group 112">
                <a:extLst>
                  <a:ext uri="{FF2B5EF4-FFF2-40B4-BE49-F238E27FC236}">
                    <a16:creationId xmlns:a16="http://schemas.microsoft.com/office/drawing/2014/main" id="{60152727-6F12-48CB-9A6D-C7614A2BFFDA}"/>
                  </a:ext>
                </a:extLst>
              </p:cNvPr>
              <p:cNvGrpSpPr/>
              <p:nvPr/>
            </p:nvGrpSpPr>
            <p:grpSpPr>
              <a:xfrm>
                <a:off x="2036719" y="3412963"/>
                <a:ext cx="151363" cy="726475"/>
                <a:chOff x="7815618" y="883692"/>
                <a:chExt cx="1182806" cy="5224818"/>
              </a:xfrm>
              <a:solidFill>
                <a:schemeClr val="bg1"/>
              </a:solidFill>
            </p:grpSpPr>
            <p:sp>
              <p:nvSpPr>
                <p:cNvPr id="26" name="Freeform 234">
                  <a:extLst>
                    <a:ext uri="{FF2B5EF4-FFF2-40B4-BE49-F238E27FC236}">
                      <a16:creationId xmlns:a16="http://schemas.microsoft.com/office/drawing/2014/main" id="{86F676EF-9F7A-4DA8-B137-1B1D92645AB6}"/>
                    </a:ext>
                  </a:extLst>
                </p:cNvPr>
                <p:cNvSpPr/>
                <p:nvPr/>
              </p:nvSpPr>
              <p:spPr>
                <a:xfrm>
                  <a:off x="7815618" y="883692"/>
                  <a:ext cx="1182806" cy="5224818"/>
                </a:xfrm>
                <a:custGeom>
                  <a:avLst/>
                  <a:gdLst>
                    <a:gd name="connsiteX0" fmla="*/ 727881 w 1182806"/>
                    <a:gd name="connsiteY0" fmla="*/ 10236 h 5224818"/>
                    <a:gd name="connsiteX1" fmla="*/ 577755 w 1182806"/>
                    <a:gd name="connsiteY1" fmla="*/ 17060 h 5224818"/>
                    <a:gd name="connsiteX2" fmla="*/ 468573 w 1182806"/>
                    <a:gd name="connsiteY2" fmla="*/ 85299 h 5224818"/>
                    <a:gd name="connsiteX3" fmla="*/ 413982 w 1182806"/>
                    <a:gd name="connsiteY3" fmla="*/ 153538 h 5224818"/>
                    <a:gd name="connsiteX4" fmla="*/ 400334 w 1182806"/>
                    <a:gd name="connsiteY4" fmla="*/ 296839 h 5224818"/>
                    <a:gd name="connsiteX5" fmla="*/ 413982 w 1182806"/>
                    <a:gd name="connsiteY5" fmla="*/ 412845 h 5224818"/>
                    <a:gd name="connsiteX6" fmla="*/ 448101 w 1182806"/>
                    <a:gd name="connsiteY6" fmla="*/ 501556 h 5224818"/>
                    <a:gd name="connsiteX7" fmla="*/ 475397 w 1182806"/>
                    <a:gd name="connsiteY7" fmla="*/ 590266 h 5224818"/>
                    <a:gd name="connsiteX8" fmla="*/ 536812 w 1182806"/>
                    <a:gd name="connsiteY8" fmla="*/ 672153 h 5224818"/>
                    <a:gd name="connsiteX9" fmla="*/ 523164 w 1182806"/>
                    <a:gd name="connsiteY9" fmla="*/ 760863 h 5224818"/>
                    <a:gd name="connsiteX10" fmla="*/ 407158 w 1182806"/>
                    <a:gd name="connsiteY10" fmla="*/ 849574 h 5224818"/>
                    <a:gd name="connsiteX11" fmla="*/ 250209 w 1182806"/>
                    <a:gd name="connsiteY11" fmla="*/ 883693 h 5224818"/>
                    <a:gd name="connsiteX12" fmla="*/ 188794 w 1182806"/>
                    <a:gd name="connsiteY12" fmla="*/ 931460 h 5224818"/>
                    <a:gd name="connsiteX13" fmla="*/ 127379 w 1182806"/>
                    <a:gd name="connsiteY13" fmla="*/ 1095233 h 5224818"/>
                    <a:gd name="connsiteX14" fmla="*/ 18197 w 1182806"/>
                    <a:gd name="connsiteY14" fmla="*/ 1450075 h 5224818"/>
                    <a:gd name="connsiteX15" fmla="*/ 18197 w 1182806"/>
                    <a:gd name="connsiteY15" fmla="*/ 1538786 h 5224818"/>
                    <a:gd name="connsiteX16" fmla="*/ 38669 w 1182806"/>
                    <a:gd name="connsiteY16" fmla="*/ 1668439 h 5224818"/>
                    <a:gd name="connsiteX17" fmla="*/ 79612 w 1182806"/>
                    <a:gd name="connsiteY17" fmla="*/ 1709383 h 5224818"/>
                    <a:gd name="connsiteX18" fmla="*/ 127379 w 1182806"/>
                    <a:gd name="connsiteY18" fmla="*/ 1729854 h 5224818"/>
                    <a:gd name="connsiteX19" fmla="*/ 168322 w 1182806"/>
                    <a:gd name="connsiteY19" fmla="*/ 1743502 h 5224818"/>
                    <a:gd name="connsiteX20" fmla="*/ 168322 w 1182806"/>
                    <a:gd name="connsiteY20" fmla="*/ 1777621 h 5224818"/>
                    <a:gd name="connsiteX21" fmla="*/ 134203 w 1182806"/>
                    <a:gd name="connsiteY21" fmla="*/ 1866332 h 5224818"/>
                    <a:gd name="connsiteX22" fmla="*/ 65964 w 1182806"/>
                    <a:gd name="connsiteY22" fmla="*/ 2091520 h 5224818"/>
                    <a:gd name="connsiteX23" fmla="*/ 45492 w 1182806"/>
                    <a:gd name="connsiteY23" fmla="*/ 2255293 h 5224818"/>
                    <a:gd name="connsiteX24" fmla="*/ 31845 w 1182806"/>
                    <a:gd name="connsiteY24" fmla="*/ 2460009 h 5224818"/>
                    <a:gd name="connsiteX25" fmla="*/ 45492 w 1182806"/>
                    <a:gd name="connsiteY25" fmla="*/ 2487305 h 5224818"/>
                    <a:gd name="connsiteX26" fmla="*/ 86436 w 1182806"/>
                    <a:gd name="connsiteY26" fmla="*/ 2521424 h 5224818"/>
                    <a:gd name="connsiteX27" fmla="*/ 134203 w 1182806"/>
                    <a:gd name="connsiteY27" fmla="*/ 2773908 h 5224818"/>
                    <a:gd name="connsiteX28" fmla="*/ 175146 w 1182806"/>
                    <a:gd name="connsiteY28" fmla="*/ 2999096 h 5224818"/>
                    <a:gd name="connsiteX29" fmla="*/ 229737 w 1182806"/>
                    <a:gd name="connsiteY29" fmla="*/ 3244756 h 5224818"/>
                    <a:gd name="connsiteX30" fmla="*/ 250209 w 1182806"/>
                    <a:gd name="connsiteY30" fmla="*/ 3299347 h 5224818"/>
                    <a:gd name="connsiteX31" fmla="*/ 270681 w 1182806"/>
                    <a:gd name="connsiteY31" fmla="*/ 3333466 h 5224818"/>
                    <a:gd name="connsiteX32" fmla="*/ 270681 w 1182806"/>
                    <a:gd name="connsiteY32" fmla="*/ 3469944 h 5224818"/>
                    <a:gd name="connsiteX33" fmla="*/ 304800 w 1182806"/>
                    <a:gd name="connsiteY33" fmla="*/ 3695132 h 5224818"/>
                    <a:gd name="connsiteX34" fmla="*/ 359391 w 1182806"/>
                    <a:gd name="connsiteY34" fmla="*/ 3899848 h 5224818"/>
                    <a:gd name="connsiteX35" fmla="*/ 420806 w 1182806"/>
                    <a:gd name="connsiteY35" fmla="*/ 4090917 h 5224818"/>
                    <a:gd name="connsiteX36" fmla="*/ 468573 w 1182806"/>
                    <a:gd name="connsiteY36" fmla="*/ 4241042 h 5224818"/>
                    <a:gd name="connsiteX37" fmla="*/ 475397 w 1182806"/>
                    <a:gd name="connsiteY37" fmla="*/ 4336577 h 5224818"/>
                    <a:gd name="connsiteX38" fmla="*/ 454925 w 1182806"/>
                    <a:gd name="connsiteY38" fmla="*/ 4445759 h 5224818"/>
                    <a:gd name="connsiteX39" fmla="*/ 379863 w 1182806"/>
                    <a:gd name="connsiteY39" fmla="*/ 4575412 h 5224818"/>
                    <a:gd name="connsiteX40" fmla="*/ 338919 w 1182806"/>
                    <a:gd name="connsiteY40" fmla="*/ 4657299 h 5224818"/>
                    <a:gd name="connsiteX41" fmla="*/ 338919 w 1182806"/>
                    <a:gd name="connsiteY41" fmla="*/ 4773305 h 5224818"/>
                    <a:gd name="connsiteX42" fmla="*/ 373039 w 1182806"/>
                    <a:gd name="connsiteY42" fmla="*/ 4793777 h 5224818"/>
                    <a:gd name="connsiteX43" fmla="*/ 482221 w 1182806"/>
                    <a:gd name="connsiteY43" fmla="*/ 4766481 h 5224818"/>
                    <a:gd name="connsiteX44" fmla="*/ 564107 w 1182806"/>
                    <a:gd name="connsiteY44" fmla="*/ 4691418 h 5224818"/>
                    <a:gd name="connsiteX45" fmla="*/ 584579 w 1182806"/>
                    <a:gd name="connsiteY45" fmla="*/ 4575412 h 5224818"/>
                    <a:gd name="connsiteX46" fmla="*/ 605051 w 1182806"/>
                    <a:gd name="connsiteY46" fmla="*/ 4534469 h 5224818"/>
                    <a:gd name="connsiteX47" fmla="*/ 639170 w 1182806"/>
                    <a:gd name="connsiteY47" fmla="*/ 4575412 h 5224818"/>
                    <a:gd name="connsiteX48" fmla="*/ 652818 w 1182806"/>
                    <a:gd name="connsiteY48" fmla="*/ 4595884 h 5224818"/>
                    <a:gd name="connsiteX49" fmla="*/ 673289 w 1182806"/>
                    <a:gd name="connsiteY49" fmla="*/ 4582236 h 5224818"/>
                    <a:gd name="connsiteX50" fmla="*/ 659642 w 1182806"/>
                    <a:gd name="connsiteY50" fmla="*/ 4513998 h 5224818"/>
                    <a:gd name="connsiteX51" fmla="*/ 680113 w 1182806"/>
                    <a:gd name="connsiteY51" fmla="*/ 4411639 h 5224818"/>
                    <a:gd name="connsiteX52" fmla="*/ 639170 w 1182806"/>
                    <a:gd name="connsiteY52" fmla="*/ 4234218 h 5224818"/>
                    <a:gd name="connsiteX53" fmla="*/ 591403 w 1182806"/>
                    <a:gd name="connsiteY53" fmla="*/ 3968087 h 5224818"/>
                    <a:gd name="connsiteX54" fmla="*/ 591403 w 1182806"/>
                    <a:gd name="connsiteY54" fmla="*/ 3715604 h 5224818"/>
                    <a:gd name="connsiteX55" fmla="*/ 584579 w 1182806"/>
                    <a:gd name="connsiteY55" fmla="*/ 3585950 h 5224818"/>
                    <a:gd name="connsiteX56" fmla="*/ 632346 w 1182806"/>
                    <a:gd name="connsiteY56" fmla="*/ 3674660 h 5224818"/>
                    <a:gd name="connsiteX57" fmla="*/ 652818 w 1182806"/>
                    <a:gd name="connsiteY57" fmla="*/ 3852081 h 5224818"/>
                    <a:gd name="connsiteX58" fmla="*/ 659642 w 1182806"/>
                    <a:gd name="connsiteY58" fmla="*/ 4022678 h 5224818"/>
                    <a:gd name="connsiteX59" fmla="*/ 734704 w 1182806"/>
                    <a:gd name="connsiteY59" fmla="*/ 4213747 h 5224818"/>
                    <a:gd name="connsiteX60" fmla="*/ 775648 w 1182806"/>
                    <a:gd name="connsiteY60" fmla="*/ 4384344 h 5224818"/>
                    <a:gd name="connsiteX61" fmla="*/ 768824 w 1182806"/>
                    <a:gd name="connsiteY61" fmla="*/ 4575412 h 5224818"/>
                    <a:gd name="connsiteX62" fmla="*/ 755176 w 1182806"/>
                    <a:gd name="connsiteY62" fmla="*/ 4718714 h 5224818"/>
                    <a:gd name="connsiteX63" fmla="*/ 721057 w 1182806"/>
                    <a:gd name="connsiteY63" fmla="*/ 4868839 h 5224818"/>
                    <a:gd name="connsiteX64" fmla="*/ 659642 w 1182806"/>
                    <a:gd name="connsiteY64" fmla="*/ 5005317 h 5224818"/>
                    <a:gd name="connsiteX65" fmla="*/ 639170 w 1182806"/>
                    <a:gd name="connsiteY65" fmla="*/ 5100851 h 5224818"/>
                    <a:gd name="connsiteX66" fmla="*/ 666466 w 1182806"/>
                    <a:gd name="connsiteY66" fmla="*/ 5182738 h 5224818"/>
                    <a:gd name="connsiteX67" fmla="*/ 700585 w 1182806"/>
                    <a:gd name="connsiteY67" fmla="*/ 5216857 h 5224818"/>
                    <a:gd name="connsiteX68" fmla="*/ 734704 w 1182806"/>
                    <a:gd name="connsiteY68" fmla="*/ 5216857 h 5224818"/>
                    <a:gd name="connsiteX69" fmla="*/ 823415 w 1182806"/>
                    <a:gd name="connsiteY69" fmla="*/ 5169090 h 5224818"/>
                    <a:gd name="connsiteX70" fmla="*/ 898478 w 1182806"/>
                    <a:gd name="connsiteY70" fmla="*/ 5059908 h 5224818"/>
                    <a:gd name="connsiteX71" fmla="*/ 946245 w 1182806"/>
                    <a:gd name="connsiteY71" fmla="*/ 4793777 h 5224818"/>
                    <a:gd name="connsiteX72" fmla="*/ 939421 w 1182806"/>
                    <a:gd name="connsiteY72" fmla="*/ 4548117 h 5224818"/>
                    <a:gd name="connsiteX73" fmla="*/ 925773 w 1182806"/>
                    <a:gd name="connsiteY73" fmla="*/ 4322929 h 5224818"/>
                    <a:gd name="connsiteX74" fmla="*/ 953069 w 1182806"/>
                    <a:gd name="connsiteY74" fmla="*/ 4077269 h 5224818"/>
                    <a:gd name="connsiteX75" fmla="*/ 980364 w 1182806"/>
                    <a:gd name="connsiteY75" fmla="*/ 3872553 h 5224818"/>
                    <a:gd name="connsiteX76" fmla="*/ 966716 w 1182806"/>
                    <a:gd name="connsiteY76" fmla="*/ 3729251 h 5224818"/>
                    <a:gd name="connsiteX77" fmla="*/ 905301 w 1182806"/>
                    <a:gd name="connsiteY77" fmla="*/ 3510887 h 5224818"/>
                    <a:gd name="connsiteX78" fmla="*/ 884830 w 1182806"/>
                    <a:gd name="connsiteY78" fmla="*/ 3408529 h 5224818"/>
                    <a:gd name="connsiteX79" fmla="*/ 898478 w 1182806"/>
                    <a:gd name="connsiteY79" fmla="*/ 3340290 h 5224818"/>
                    <a:gd name="connsiteX80" fmla="*/ 905301 w 1182806"/>
                    <a:gd name="connsiteY80" fmla="*/ 3231108 h 5224818"/>
                    <a:gd name="connsiteX81" fmla="*/ 925773 w 1182806"/>
                    <a:gd name="connsiteY81" fmla="*/ 3101454 h 5224818"/>
                    <a:gd name="connsiteX82" fmla="*/ 932597 w 1182806"/>
                    <a:gd name="connsiteY82" fmla="*/ 2971801 h 5224818"/>
                    <a:gd name="connsiteX83" fmla="*/ 946245 w 1182806"/>
                    <a:gd name="connsiteY83" fmla="*/ 2828499 h 5224818"/>
                    <a:gd name="connsiteX84" fmla="*/ 966716 w 1182806"/>
                    <a:gd name="connsiteY84" fmla="*/ 2787556 h 5224818"/>
                    <a:gd name="connsiteX85" fmla="*/ 980364 w 1182806"/>
                    <a:gd name="connsiteY85" fmla="*/ 2705669 h 5224818"/>
                    <a:gd name="connsiteX86" fmla="*/ 1000836 w 1182806"/>
                    <a:gd name="connsiteY86" fmla="*/ 2576015 h 5224818"/>
                    <a:gd name="connsiteX87" fmla="*/ 1014483 w 1182806"/>
                    <a:gd name="connsiteY87" fmla="*/ 2364475 h 5224818"/>
                    <a:gd name="connsiteX88" fmla="*/ 1034955 w 1182806"/>
                    <a:gd name="connsiteY88" fmla="*/ 2077872 h 5224818"/>
                    <a:gd name="connsiteX89" fmla="*/ 1034955 w 1182806"/>
                    <a:gd name="connsiteY89" fmla="*/ 1989162 h 5224818"/>
                    <a:gd name="connsiteX90" fmla="*/ 1007660 w 1182806"/>
                    <a:gd name="connsiteY90" fmla="*/ 1859508 h 5224818"/>
                    <a:gd name="connsiteX91" fmla="*/ 959892 w 1182806"/>
                    <a:gd name="connsiteY91" fmla="*/ 1777621 h 5224818"/>
                    <a:gd name="connsiteX92" fmla="*/ 994012 w 1182806"/>
                    <a:gd name="connsiteY92" fmla="*/ 1702559 h 5224818"/>
                    <a:gd name="connsiteX93" fmla="*/ 1028131 w 1182806"/>
                    <a:gd name="connsiteY93" fmla="*/ 1607024 h 5224818"/>
                    <a:gd name="connsiteX94" fmla="*/ 1028131 w 1182806"/>
                    <a:gd name="connsiteY94" fmla="*/ 1545609 h 5224818"/>
                    <a:gd name="connsiteX95" fmla="*/ 1069075 w 1182806"/>
                    <a:gd name="connsiteY95" fmla="*/ 1477371 h 5224818"/>
                    <a:gd name="connsiteX96" fmla="*/ 1150961 w 1182806"/>
                    <a:gd name="connsiteY96" fmla="*/ 1272654 h 5224818"/>
                    <a:gd name="connsiteX97" fmla="*/ 1178257 w 1182806"/>
                    <a:gd name="connsiteY97" fmla="*/ 1115705 h 5224818"/>
                    <a:gd name="connsiteX98" fmla="*/ 1178257 w 1182806"/>
                    <a:gd name="connsiteY98" fmla="*/ 999699 h 5224818"/>
                    <a:gd name="connsiteX99" fmla="*/ 1171433 w 1182806"/>
                    <a:gd name="connsiteY99" fmla="*/ 863221 h 5224818"/>
                    <a:gd name="connsiteX100" fmla="*/ 1110018 w 1182806"/>
                    <a:gd name="connsiteY100" fmla="*/ 829102 h 5224818"/>
                    <a:gd name="connsiteX101" fmla="*/ 939421 w 1182806"/>
                    <a:gd name="connsiteY101" fmla="*/ 801807 h 5224818"/>
                    <a:gd name="connsiteX102" fmla="*/ 912125 w 1182806"/>
                    <a:gd name="connsiteY102" fmla="*/ 788159 h 5224818"/>
                    <a:gd name="connsiteX103" fmla="*/ 864358 w 1182806"/>
                    <a:gd name="connsiteY103" fmla="*/ 719920 h 5224818"/>
                    <a:gd name="connsiteX104" fmla="*/ 816591 w 1182806"/>
                    <a:gd name="connsiteY104" fmla="*/ 678977 h 5224818"/>
                    <a:gd name="connsiteX105" fmla="*/ 789295 w 1182806"/>
                    <a:gd name="connsiteY105" fmla="*/ 672153 h 5224818"/>
                    <a:gd name="connsiteX106" fmla="*/ 823415 w 1182806"/>
                    <a:gd name="connsiteY106" fmla="*/ 562971 h 5224818"/>
                    <a:gd name="connsiteX107" fmla="*/ 850710 w 1182806"/>
                    <a:gd name="connsiteY107" fmla="*/ 474260 h 5224818"/>
                    <a:gd name="connsiteX108" fmla="*/ 878006 w 1182806"/>
                    <a:gd name="connsiteY108" fmla="*/ 453789 h 5224818"/>
                    <a:gd name="connsiteX109" fmla="*/ 891654 w 1182806"/>
                    <a:gd name="connsiteY109" fmla="*/ 440141 h 5224818"/>
                    <a:gd name="connsiteX110" fmla="*/ 898478 w 1182806"/>
                    <a:gd name="connsiteY110" fmla="*/ 296839 h 5224818"/>
                    <a:gd name="connsiteX111" fmla="*/ 878006 w 1182806"/>
                    <a:gd name="connsiteY111" fmla="*/ 160362 h 5224818"/>
                    <a:gd name="connsiteX112" fmla="*/ 830239 w 1182806"/>
                    <a:gd name="connsiteY112" fmla="*/ 78475 h 5224818"/>
                    <a:gd name="connsiteX113" fmla="*/ 727881 w 1182806"/>
                    <a:gd name="connsiteY113" fmla="*/ 10236 h 522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182806" h="5224818">
                      <a:moveTo>
                        <a:pt x="727881" y="10236"/>
                      </a:moveTo>
                      <a:cubicBezTo>
                        <a:pt x="685800" y="0"/>
                        <a:pt x="620973" y="4550"/>
                        <a:pt x="577755" y="17060"/>
                      </a:cubicBezTo>
                      <a:cubicBezTo>
                        <a:pt x="534537" y="29570"/>
                        <a:pt x="495869" y="62553"/>
                        <a:pt x="468573" y="85299"/>
                      </a:cubicBezTo>
                      <a:cubicBezTo>
                        <a:pt x="441277" y="108045"/>
                        <a:pt x="425355" y="118281"/>
                        <a:pt x="413982" y="153538"/>
                      </a:cubicBezTo>
                      <a:cubicBezTo>
                        <a:pt x="402609" y="188795"/>
                        <a:pt x="400334" y="253621"/>
                        <a:pt x="400334" y="296839"/>
                      </a:cubicBezTo>
                      <a:cubicBezTo>
                        <a:pt x="400334" y="340057"/>
                        <a:pt x="406021" y="378726"/>
                        <a:pt x="413982" y="412845"/>
                      </a:cubicBezTo>
                      <a:cubicBezTo>
                        <a:pt x="421943" y="446964"/>
                        <a:pt x="437865" y="471986"/>
                        <a:pt x="448101" y="501556"/>
                      </a:cubicBezTo>
                      <a:cubicBezTo>
                        <a:pt x="458337" y="531126"/>
                        <a:pt x="460612" y="561833"/>
                        <a:pt x="475397" y="590266"/>
                      </a:cubicBezTo>
                      <a:cubicBezTo>
                        <a:pt x="490182" y="618699"/>
                        <a:pt x="528851" y="643720"/>
                        <a:pt x="536812" y="672153"/>
                      </a:cubicBezTo>
                      <a:cubicBezTo>
                        <a:pt x="544773" y="700586"/>
                        <a:pt x="544773" y="731293"/>
                        <a:pt x="523164" y="760863"/>
                      </a:cubicBezTo>
                      <a:cubicBezTo>
                        <a:pt x="501555" y="790433"/>
                        <a:pt x="452651" y="829102"/>
                        <a:pt x="407158" y="849574"/>
                      </a:cubicBezTo>
                      <a:cubicBezTo>
                        <a:pt x="361665" y="870046"/>
                        <a:pt x="286603" y="870045"/>
                        <a:pt x="250209" y="883693"/>
                      </a:cubicBezTo>
                      <a:cubicBezTo>
                        <a:pt x="213815" y="897341"/>
                        <a:pt x="209266" y="896203"/>
                        <a:pt x="188794" y="931460"/>
                      </a:cubicBezTo>
                      <a:cubicBezTo>
                        <a:pt x="168322" y="966717"/>
                        <a:pt x="155812" y="1008797"/>
                        <a:pt x="127379" y="1095233"/>
                      </a:cubicBezTo>
                      <a:cubicBezTo>
                        <a:pt x="98946" y="1181669"/>
                        <a:pt x="36394" y="1376150"/>
                        <a:pt x="18197" y="1450075"/>
                      </a:cubicBezTo>
                      <a:cubicBezTo>
                        <a:pt x="0" y="1524000"/>
                        <a:pt x="14785" y="1502392"/>
                        <a:pt x="18197" y="1538786"/>
                      </a:cubicBezTo>
                      <a:cubicBezTo>
                        <a:pt x="21609" y="1575180"/>
                        <a:pt x="28433" y="1640006"/>
                        <a:pt x="38669" y="1668439"/>
                      </a:cubicBezTo>
                      <a:cubicBezTo>
                        <a:pt x="48905" y="1696872"/>
                        <a:pt x="64827" y="1699147"/>
                        <a:pt x="79612" y="1709383"/>
                      </a:cubicBezTo>
                      <a:cubicBezTo>
                        <a:pt x="94397" y="1719619"/>
                        <a:pt x="112594" y="1724168"/>
                        <a:pt x="127379" y="1729854"/>
                      </a:cubicBezTo>
                      <a:cubicBezTo>
                        <a:pt x="142164" y="1735540"/>
                        <a:pt x="161498" y="1735541"/>
                        <a:pt x="168322" y="1743502"/>
                      </a:cubicBezTo>
                      <a:cubicBezTo>
                        <a:pt x="175146" y="1751463"/>
                        <a:pt x="174009" y="1757149"/>
                        <a:pt x="168322" y="1777621"/>
                      </a:cubicBezTo>
                      <a:cubicBezTo>
                        <a:pt x="162636" y="1798093"/>
                        <a:pt x="151263" y="1814016"/>
                        <a:pt x="134203" y="1866332"/>
                      </a:cubicBezTo>
                      <a:cubicBezTo>
                        <a:pt x="117143" y="1918649"/>
                        <a:pt x="80749" y="2026693"/>
                        <a:pt x="65964" y="2091520"/>
                      </a:cubicBezTo>
                      <a:cubicBezTo>
                        <a:pt x="51179" y="2156347"/>
                        <a:pt x="51179" y="2193878"/>
                        <a:pt x="45492" y="2255293"/>
                      </a:cubicBezTo>
                      <a:cubicBezTo>
                        <a:pt x="39805" y="2316708"/>
                        <a:pt x="31845" y="2421340"/>
                        <a:pt x="31845" y="2460009"/>
                      </a:cubicBezTo>
                      <a:cubicBezTo>
                        <a:pt x="31845" y="2498678"/>
                        <a:pt x="36393" y="2477069"/>
                        <a:pt x="45492" y="2487305"/>
                      </a:cubicBezTo>
                      <a:cubicBezTo>
                        <a:pt x="54591" y="2497541"/>
                        <a:pt x="71651" y="2473657"/>
                        <a:pt x="86436" y="2521424"/>
                      </a:cubicBezTo>
                      <a:cubicBezTo>
                        <a:pt x="101221" y="2569191"/>
                        <a:pt x="119418" y="2694296"/>
                        <a:pt x="134203" y="2773908"/>
                      </a:cubicBezTo>
                      <a:cubicBezTo>
                        <a:pt x="148988" y="2853520"/>
                        <a:pt x="159224" y="2920621"/>
                        <a:pt x="175146" y="2999096"/>
                      </a:cubicBezTo>
                      <a:cubicBezTo>
                        <a:pt x="191068" y="3077571"/>
                        <a:pt x="217227" y="3194714"/>
                        <a:pt x="229737" y="3244756"/>
                      </a:cubicBezTo>
                      <a:cubicBezTo>
                        <a:pt x="242247" y="3294798"/>
                        <a:pt x="243385" y="3284562"/>
                        <a:pt x="250209" y="3299347"/>
                      </a:cubicBezTo>
                      <a:cubicBezTo>
                        <a:pt x="257033" y="3314132"/>
                        <a:pt x="267269" y="3305033"/>
                        <a:pt x="270681" y="3333466"/>
                      </a:cubicBezTo>
                      <a:cubicBezTo>
                        <a:pt x="274093" y="3361899"/>
                        <a:pt x="264995" y="3409666"/>
                        <a:pt x="270681" y="3469944"/>
                      </a:cubicBezTo>
                      <a:cubicBezTo>
                        <a:pt x="276367" y="3530222"/>
                        <a:pt x="290015" y="3623481"/>
                        <a:pt x="304800" y="3695132"/>
                      </a:cubicBezTo>
                      <a:cubicBezTo>
                        <a:pt x="319585" y="3766783"/>
                        <a:pt x="340057" y="3833884"/>
                        <a:pt x="359391" y="3899848"/>
                      </a:cubicBezTo>
                      <a:cubicBezTo>
                        <a:pt x="378725" y="3965812"/>
                        <a:pt x="402609" y="4034051"/>
                        <a:pt x="420806" y="4090917"/>
                      </a:cubicBezTo>
                      <a:cubicBezTo>
                        <a:pt x="439003" y="4147783"/>
                        <a:pt x="459475" y="4200099"/>
                        <a:pt x="468573" y="4241042"/>
                      </a:cubicBezTo>
                      <a:cubicBezTo>
                        <a:pt x="477671" y="4281985"/>
                        <a:pt x="477672" y="4302458"/>
                        <a:pt x="475397" y="4336577"/>
                      </a:cubicBezTo>
                      <a:cubicBezTo>
                        <a:pt x="473122" y="4370696"/>
                        <a:pt x="470847" y="4405953"/>
                        <a:pt x="454925" y="4445759"/>
                      </a:cubicBezTo>
                      <a:cubicBezTo>
                        <a:pt x="439003" y="4485565"/>
                        <a:pt x="399197" y="4540155"/>
                        <a:pt x="379863" y="4575412"/>
                      </a:cubicBezTo>
                      <a:cubicBezTo>
                        <a:pt x="360529" y="4610669"/>
                        <a:pt x="345743" y="4624317"/>
                        <a:pt x="338919" y="4657299"/>
                      </a:cubicBezTo>
                      <a:cubicBezTo>
                        <a:pt x="332095" y="4690281"/>
                        <a:pt x="333232" y="4750559"/>
                        <a:pt x="338919" y="4773305"/>
                      </a:cubicBezTo>
                      <a:cubicBezTo>
                        <a:pt x="344606" y="4796051"/>
                        <a:pt x="349155" y="4794914"/>
                        <a:pt x="373039" y="4793777"/>
                      </a:cubicBezTo>
                      <a:cubicBezTo>
                        <a:pt x="396923" y="4792640"/>
                        <a:pt x="450376" y="4783541"/>
                        <a:pt x="482221" y="4766481"/>
                      </a:cubicBezTo>
                      <a:cubicBezTo>
                        <a:pt x="514066" y="4749421"/>
                        <a:pt x="547047" y="4723263"/>
                        <a:pt x="564107" y="4691418"/>
                      </a:cubicBezTo>
                      <a:cubicBezTo>
                        <a:pt x="581167" y="4659573"/>
                        <a:pt x="577755" y="4601570"/>
                        <a:pt x="584579" y="4575412"/>
                      </a:cubicBezTo>
                      <a:cubicBezTo>
                        <a:pt x="591403" y="4549254"/>
                        <a:pt x="595953" y="4534469"/>
                        <a:pt x="605051" y="4534469"/>
                      </a:cubicBezTo>
                      <a:cubicBezTo>
                        <a:pt x="614149" y="4534469"/>
                        <a:pt x="631209" y="4565176"/>
                        <a:pt x="639170" y="4575412"/>
                      </a:cubicBezTo>
                      <a:cubicBezTo>
                        <a:pt x="647131" y="4585648"/>
                        <a:pt x="647132" y="4594747"/>
                        <a:pt x="652818" y="4595884"/>
                      </a:cubicBezTo>
                      <a:cubicBezTo>
                        <a:pt x="658504" y="4597021"/>
                        <a:pt x="672152" y="4595884"/>
                        <a:pt x="673289" y="4582236"/>
                      </a:cubicBezTo>
                      <a:cubicBezTo>
                        <a:pt x="674426" y="4568588"/>
                        <a:pt x="658505" y="4542431"/>
                        <a:pt x="659642" y="4513998"/>
                      </a:cubicBezTo>
                      <a:cubicBezTo>
                        <a:pt x="660779" y="4485565"/>
                        <a:pt x="683525" y="4458269"/>
                        <a:pt x="680113" y="4411639"/>
                      </a:cubicBezTo>
                      <a:cubicBezTo>
                        <a:pt x="676701" y="4365009"/>
                        <a:pt x="653955" y="4308143"/>
                        <a:pt x="639170" y="4234218"/>
                      </a:cubicBezTo>
                      <a:cubicBezTo>
                        <a:pt x="624385" y="4160293"/>
                        <a:pt x="599364" y="4054523"/>
                        <a:pt x="591403" y="3968087"/>
                      </a:cubicBezTo>
                      <a:cubicBezTo>
                        <a:pt x="583442" y="3881651"/>
                        <a:pt x="592540" y="3779293"/>
                        <a:pt x="591403" y="3715604"/>
                      </a:cubicBezTo>
                      <a:cubicBezTo>
                        <a:pt x="590266" y="3651915"/>
                        <a:pt x="577755" y="3592774"/>
                        <a:pt x="584579" y="3585950"/>
                      </a:cubicBezTo>
                      <a:cubicBezTo>
                        <a:pt x="591403" y="3579126"/>
                        <a:pt x="620973" y="3630305"/>
                        <a:pt x="632346" y="3674660"/>
                      </a:cubicBezTo>
                      <a:cubicBezTo>
                        <a:pt x="643719" y="3719015"/>
                        <a:pt x="648269" y="3794078"/>
                        <a:pt x="652818" y="3852081"/>
                      </a:cubicBezTo>
                      <a:cubicBezTo>
                        <a:pt x="657367" y="3910084"/>
                        <a:pt x="645994" y="3962400"/>
                        <a:pt x="659642" y="4022678"/>
                      </a:cubicBezTo>
                      <a:cubicBezTo>
                        <a:pt x="673290" y="4082956"/>
                        <a:pt x="715370" y="4153469"/>
                        <a:pt x="734704" y="4213747"/>
                      </a:cubicBezTo>
                      <a:cubicBezTo>
                        <a:pt x="754038" y="4274025"/>
                        <a:pt x="769961" y="4324067"/>
                        <a:pt x="775648" y="4384344"/>
                      </a:cubicBezTo>
                      <a:cubicBezTo>
                        <a:pt x="781335" y="4444622"/>
                        <a:pt x="772236" y="4519684"/>
                        <a:pt x="768824" y="4575412"/>
                      </a:cubicBezTo>
                      <a:cubicBezTo>
                        <a:pt x="765412" y="4631140"/>
                        <a:pt x="763137" y="4669810"/>
                        <a:pt x="755176" y="4718714"/>
                      </a:cubicBezTo>
                      <a:cubicBezTo>
                        <a:pt x="747215" y="4767618"/>
                        <a:pt x="736979" y="4821072"/>
                        <a:pt x="721057" y="4868839"/>
                      </a:cubicBezTo>
                      <a:cubicBezTo>
                        <a:pt x="705135" y="4916606"/>
                        <a:pt x="673290" y="4966648"/>
                        <a:pt x="659642" y="5005317"/>
                      </a:cubicBezTo>
                      <a:cubicBezTo>
                        <a:pt x="645994" y="5043986"/>
                        <a:pt x="638033" y="5071281"/>
                        <a:pt x="639170" y="5100851"/>
                      </a:cubicBezTo>
                      <a:cubicBezTo>
                        <a:pt x="640307" y="5130421"/>
                        <a:pt x="656230" y="5163404"/>
                        <a:pt x="666466" y="5182738"/>
                      </a:cubicBezTo>
                      <a:cubicBezTo>
                        <a:pt x="676702" y="5202072"/>
                        <a:pt x="689212" y="5211170"/>
                        <a:pt x="700585" y="5216857"/>
                      </a:cubicBezTo>
                      <a:cubicBezTo>
                        <a:pt x="711958" y="5222544"/>
                        <a:pt x="714232" y="5224818"/>
                        <a:pt x="734704" y="5216857"/>
                      </a:cubicBezTo>
                      <a:cubicBezTo>
                        <a:pt x="755176" y="5208896"/>
                        <a:pt x="796119" y="5195248"/>
                        <a:pt x="823415" y="5169090"/>
                      </a:cubicBezTo>
                      <a:cubicBezTo>
                        <a:pt x="850711" y="5142932"/>
                        <a:pt x="878006" y="5122460"/>
                        <a:pt x="898478" y="5059908"/>
                      </a:cubicBezTo>
                      <a:cubicBezTo>
                        <a:pt x="918950" y="4997356"/>
                        <a:pt x="939421" y="4879075"/>
                        <a:pt x="946245" y="4793777"/>
                      </a:cubicBezTo>
                      <a:cubicBezTo>
                        <a:pt x="953069" y="4708479"/>
                        <a:pt x="942833" y="4626591"/>
                        <a:pt x="939421" y="4548117"/>
                      </a:cubicBezTo>
                      <a:cubicBezTo>
                        <a:pt x="936009" y="4469643"/>
                        <a:pt x="923498" y="4401404"/>
                        <a:pt x="925773" y="4322929"/>
                      </a:cubicBezTo>
                      <a:cubicBezTo>
                        <a:pt x="928048" y="4244454"/>
                        <a:pt x="943971" y="4152332"/>
                        <a:pt x="953069" y="4077269"/>
                      </a:cubicBezTo>
                      <a:cubicBezTo>
                        <a:pt x="962168" y="4002206"/>
                        <a:pt x="978090" y="3930556"/>
                        <a:pt x="980364" y="3872553"/>
                      </a:cubicBezTo>
                      <a:cubicBezTo>
                        <a:pt x="982638" y="3814550"/>
                        <a:pt x="979226" y="3789529"/>
                        <a:pt x="966716" y="3729251"/>
                      </a:cubicBezTo>
                      <a:cubicBezTo>
                        <a:pt x="954206" y="3668973"/>
                        <a:pt x="918949" y="3564341"/>
                        <a:pt x="905301" y="3510887"/>
                      </a:cubicBezTo>
                      <a:cubicBezTo>
                        <a:pt x="891653" y="3457433"/>
                        <a:pt x="885967" y="3436962"/>
                        <a:pt x="884830" y="3408529"/>
                      </a:cubicBezTo>
                      <a:cubicBezTo>
                        <a:pt x="883693" y="3380096"/>
                        <a:pt x="895066" y="3369860"/>
                        <a:pt x="898478" y="3340290"/>
                      </a:cubicBezTo>
                      <a:cubicBezTo>
                        <a:pt x="901890" y="3310720"/>
                        <a:pt x="900752" y="3270914"/>
                        <a:pt x="905301" y="3231108"/>
                      </a:cubicBezTo>
                      <a:cubicBezTo>
                        <a:pt x="909850" y="3191302"/>
                        <a:pt x="921224" y="3144672"/>
                        <a:pt x="925773" y="3101454"/>
                      </a:cubicBezTo>
                      <a:cubicBezTo>
                        <a:pt x="930322" y="3058236"/>
                        <a:pt x="929185" y="3017293"/>
                        <a:pt x="932597" y="2971801"/>
                      </a:cubicBezTo>
                      <a:cubicBezTo>
                        <a:pt x="936009" y="2926309"/>
                        <a:pt x="940559" y="2859207"/>
                        <a:pt x="946245" y="2828499"/>
                      </a:cubicBezTo>
                      <a:cubicBezTo>
                        <a:pt x="951932" y="2797792"/>
                        <a:pt x="961030" y="2808028"/>
                        <a:pt x="966716" y="2787556"/>
                      </a:cubicBezTo>
                      <a:cubicBezTo>
                        <a:pt x="972403" y="2767084"/>
                        <a:pt x="974677" y="2740926"/>
                        <a:pt x="980364" y="2705669"/>
                      </a:cubicBezTo>
                      <a:cubicBezTo>
                        <a:pt x="986051" y="2670412"/>
                        <a:pt x="995150" y="2632881"/>
                        <a:pt x="1000836" y="2576015"/>
                      </a:cubicBezTo>
                      <a:cubicBezTo>
                        <a:pt x="1006522" y="2519149"/>
                        <a:pt x="1008797" y="2447499"/>
                        <a:pt x="1014483" y="2364475"/>
                      </a:cubicBezTo>
                      <a:cubicBezTo>
                        <a:pt x="1020169" y="2281451"/>
                        <a:pt x="1031543" y="2140424"/>
                        <a:pt x="1034955" y="2077872"/>
                      </a:cubicBezTo>
                      <a:cubicBezTo>
                        <a:pt x="1038367" y="2015320"/>
                        <a:pt x="1039504" y="2025556"/>
                        <a:pt x="1034955" y="1989162"/>
                      </a:cubicBezTo>
                      <a:cubicBezTo>
                        <a:pt x="1030406" y="1952768"/>
                        <a:pt x="1020171" y="1894765"/>
                        <a:pt x="1007660" y="1859508"/>
                      </a:cubicBezTo>
                      <a:cubicBezTo>
                        <a:pt x="995150" y="1824251"/>
                        <a:pt x="962167" y="1803779"/>
                        <a:pt x="959892" y="1777621"/>
                      </a:cubicBezTo>
                      <a:cubicBezTo>
                        <a:pt x="957617" y="1751463"/>
                        <a:pt x="982639" y="1730992"/>
                        <a:pt x="994012" y="1702559"/>
                      </a:cubicBezTo>
                      <a:cubicBezTo>
                        <a:pt x="1005385" y="1674126"/>
                        <a:pt x="1022444" y="1633182"/>
                        <a:pt x="1028131" y="1607024"/>
                      </a:cubicBezTo>
                      <a:cubicBezTo>
                        <a:pt x="1033818" y="1580866"/>
                        <a:pt x="1021307" y="1567218"/>
                        <a:pt x="1028131" y="1545609"/>
                      </a:cubicBezTo>
                      <a:cubicBezTo>
                        <a:pt x="1034955" y="1524000"/>
                        <a:pt x="1048603" y="1522864"/>
                        <a:pt x="1069075" y="1477371"/>
                      </a:cubicBezTo>
                      <a:cubicBezTo>
                        <a:pt x="1089547" y="1431878"/>
                        <a:pt x="1132764" y="1332932"/>
                        <a:pt x="1150961" y="1272654"/>
                      </a:cubicBezTo>
                      <a:cubicBezTo>
                        <a:pt x="1169158" y="1212376"/>
                        <a:pt x="1173708" y="1161198"/>
                        <a:pt x="1178257" y="1115705"/>
                      </a:cubicBezTo>
                      <a:cubicBezTo>
                        <a:pt x="1182806" y="1070213"/>
                        <a:pt x="1179394" y="1041780"/>
                        <a:pt x="1178257" y="999699"/>
                      </a:cubicBezTo>
                      <a:cubicBezTo>
                        <a:pt x="1177120" y="957618"/>
                        <a:pt x="1182806" y="891654"/>
                        <a:pt x="1171433" y="863221"/>
                      </a:cubicBezTo>
                      <a:cubicBezTo>
                        <a:pt x="1160060" y="834788"/>
                        <a:pt x="1148687" y="839338"/>
                        <a:pt x="1110018" y="829102"/>
                      </a:cubicBezTo>
                      <a:cubicBezTo>
                        <a:pt x="1071349" y="818866"/>
                        <a:pt x="972403" y="808631"/>
                        <a:pt x="939421" y="801807"/>
                      </a:cubicBezTo>
                      <a:cubicBezTo>
                        <a:pt x="906439" y="794983"/>
                        <a:pt x="924636" y="801807"/>
                        <a:pt x="912125" y="788159"/>
                      </a:cubicBezTo>
                      <a:cubicBezTo>
                        <a:pt x="899614" y="774511"/>
                        <a:pt x="880280" y="738117"/>
                        <a:pt x="864358" y="719920"/>
                      </a:cubicBezTo>
                      <a:cubicBezTo>
                        <a:pt x="848436" y="701723"/>
                        <a:pt x="829102" y="686938"/>
                        <a:pt x="816591" y="678977"/>
                      </a:cubicBezTo>
                      <a:cubicBezTo>
                        <a:pt x="804081" y="671016"/>
                        <a:pt x="788158" y="691487"/>
                        <a:pt x="789295" y="672153"/>
                      </a:cubicBezTo>
                      <a:cubicBezTo>
                        <a:pt x="790432" y="652819"/>
                        <a:pt x="813179" y="595953"/>
                        <a:pt x="823415" y="562971"/>
                      </a:cubicBezTo>
                      <a:cubicBezTo>
                        <a:pt x="833651" y="529989"/>
                        <a:pt x="841612" y="492457"/>
                        <a:pt x="850710" y="474260"/>
                      </a:cubicBezTo>
                      <a:cubicBezTo>
                        <a:pt x="859809" y="456063"/>
                        <a:pt x="871182" y="459476"/>
                        <a:pt x="878006" y="453789"/>
                      </a:cubicBezTo>
                      <a:cubicBezTo>
                        <a:pt x="884830" y="448102"/>
                        <a:pt x="888242" y="466299"/>
                        <a:pt x="891654" y="440141"/>
                      </a:cubicBezTo>
                      <a:cubicBezTo>
                        <a:pt x="895066" y="413983"/>
                        <a:pt x="900753" y="343469"/>
                        <a:pt x="898478" y="296839"/>
                      </a:cubicBezTo>
                      <a:cubicBezTo>
                        <a:pt x="896203" y="250209"/>
                        <a:pt x="889379" y="196756"/>
                        <a:pt x="878006" y="160362"/>
                      </a:cubicBezTo>
                      <a:cubicBezTo>
                        <a:pt x="866633" y="123968"/>
                        <a:pt x="854123" y="102359"/>
                        <a:pt x="830239" y="78475"/>
                      </a:cubicBezTo>
                      <a:cubicBezTo>
                        <a:pt x="806355" y="54591"/>
                        <a:pt x="769962" y="20472"/>
                        <a:pt x="727881" y="10236"/>
                      </a:cubicBez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1010F"/>
                    </a:solidFill>
                    <a:effectLst/>
                    <a:uLnTx/>
                    <a:uFillTx/>
                    <a:latin typeface="Open Sans"/>
                    <a:ea typeface="+mn-ea"/>
                    <a:cs typeface="+mn-cs"/>
                  </a:endParaRPr>
                </a:p>
              </p:txBody>
            </p:sp>
            <p:sp>
              <p:nvSpPr>
                <p:cNvPr id="27" name="Freeform 235">
                  <a:extLst>
                    <a:ext uri="{FF2B5EF4-FFF2-40B4-BE49-F238E27FC236}">
                      <a16:creationId xmlns:a16="http://schemas.microsoft.com/office/drawing/2014/main" id="{3AF41859-C80B-47F8-A249-CE00C44F4A07}"/>
                    </a:ext>
                  </a:extLst>
                </p:cNvPr>
                <p:cNvSpPr/>
                <p:nvPr/>
              </p:nvSpPr>
              <p:spPr>
                <a:xfrm>
                  <a:off x="8550322" y="1255594"/>
                  <a:ext cx="357117" cy="500417"/>
                </a:xfrm>
                <a:custGeom>
                  <a:avLst/>
                  <a:gdLst>
                    <a:gd name="connsiteX0" fmla="*/ 109182 w 357117"/>
                    <a:gd name="connsiteY0" fmla="*/ 0 h 500417"/>
                    <a:gd name="connsiteX1" fmla="*/ 177421 w 357117"/>
                    <a:gd name="connsiteY1" fmla="*/ 54591 h 500417"/>
                    <a:gd name="connsiteX2" fmla="*/ 204717 w 357117"/>
                    <a:gd name="connsiteY2" fmla="*/ 40943 h 500417"/>
                    <a:gd name="connsiteX3" fmla="*/ 266132 w 357117"/>
                    <a:gd name="connsiteY3" fmla="*/ 61415 h 500417"/>
                    <a:gd name="connsiteX4" fmla="*/ 320723 w 357117"/>
                    <a:gd name="connsiteY4" fmla="*/ 143302 h 500417"/>
                    <a:gd name="connsiteX5" fmla="*/ 348018 w 357117"/>
                    <a:gd name="connsiteY5" fmla="*/ 245660 h 500417"/>
                    <a:gd name="connsiteX6" fmla="*/ 348018 w 357117"/>
                    <a:gd name="connsiteY6" fmla="*/ 368490 h 500417"/>
                    <a:gd name="connsiteX7" fmla="*/ 320723 w 357117"/>
                    <a:gd name="connsiteY7" fmla="*/ 491319 h 500417"/>
                    <a:gd name="connsiteX8" fmla="*/ 129654 w 357117"/>
                    <a:gd name="connsiteY8" fmla="*/ 423081 h 500417"/>
                    <a:gd name="connsiteX9" fmla="*/ 129654 w 357117"/>
                    <a:gd name="connsiteY9" fmla="*/ 300251 h 500417"/>
                    <a:gd name="connsiteX10" fmla="*/ 163774 w 357117"/>
                    <a:gd name="connsiteY10" fmla="*/ 177421 h 500417"/>
                    <a:gd name="connsiteX11" fmla="*/ 170597 w 357117"/>
                    <a:gd name="connsiteY11" fmla="*/ 109182 h 500417"/>
                    <a:gd name="connsiteX12" fmla="*/ 150126 w 357117"/>
                    <a:gd name="connsiteY12" fmla="*/ 122830 h 500417"/>
                    <a:gd name="connsiteX13" fmla="*/ 81887 w 357117"/>
                    <a:gd name="connsiteY13" fmla="*/ 197893 h 500417"/>
                    <a:gd name="connsiteX14" fmla="*/ 0 w 357117"/>
                    <a:gd name="connsiteY14" fmla="*/ 245660 h 50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117" h="500417">
                      <a:moveTo>
                        <a:pt x="109182" y="0"/>
                      </a:moveTo>
                      <a:cubicBezTo>
                        <a:pt x="135340" y="23883"/>
                        <a:pt x="161499" y="47767"/>
                        <a:pt x="177421" y="54591"/>
                      </a:cubicBezTo>
                      <a:cubicBezTo>
                        <a:pt x="193343" y="61415"/>
                        <a:pt x="189932" y="39806"/>
                        <a:pt x="204717" y="40943"/>
                      </a:cubicBezTo>
                      <a:cubicBezTo>
                        <a:pt x="219502" y="42080"/>
                        <a:pt x="246798" y="44355"/>
                        <a:pt x="266132" y="61415"/>
                      </a:cubicBezTo>
                      <a:cubicBezTo>
                        <a:pt x="285466" y="78475"/>
                        <a:pt x="307075" y="112595"/>
                        <a:pt x="320723" y="143302"/>
                      </a:cubicBezTo>
                      <a:cubicBezTo>
                        <a:pt x="334371" y="174009"/>
                        <a:pt x="343469" y="208129"/>
                        <a:pt x="348018" y="245660"/>
                      </a:cubicBezTo>
                      <a:cubicBezTo>
                        <a:pt x="352567" y="283191"/>
                        <a:pt x="352567" y="327547"/>
                        <a:pt x="348018" y="368490"/>
                      </a:cubicBezTo>
                      <a:cubicBezTo>
                        <a:pt x="343469" y="409433"/>
                        <a:pt x="357117" y="482221"/>
                        <a:pt x="320723" y="491319"/>
                      </a:cubicBezTo>
                      <a:cubicBezTo>
                        <a:pt x="284329" y="500417"/>
                        <a:pt x="161499" y="454926"/>
                        <a:pt x="129654" y="423081"/>
                      </a:cubicBezTo>
                      <a:cubicBezTo>
                        <a:pt x="97809" y="391236"/>
                        <a:pt x="123967" y="341194"/>
                        <a:pt x="129654" y="300251"/>
                      </a:cubicBezTo>
                      <a:cubicBezTo>
                        <a:pt x="135341" y="259308"/>
                        <a:pt x="156950" y="209266"/>
                        <a:pt x="163774" y="177421"/>
                      </a:cubicBezTo>
                      <a:cubicBezTo>
                        <a:pt x="170598" y="145576"/>
                        <a:pt x="172872" y="118281"/>
                        <a:pt x="170597" y="109182"/>
                      </a:cubicBezTo>
                      <a:cubicBezTo>
                        <a:pt x="168322" y="100083"/>
                        <a:pt x="164911" y="108045"/>
                        <a:pt x="150126" y="122830"/>
                      </a:cubicBezTo>
                      <a:cubicBezTo>
                        <a:pt x="135341" y="137615"/>
                        <a:pt x="106908" y="177421"/>
                        <a:pt x="81887" y="197893"/>
                      </a:cubicBezTo>
                      <a:cubicBezTo>
                        <a:pt x="56866" y="218365"/>
                        <a:pt x="28433" y="232012"/>
                        <a:pt x="0" y="245660"/>
                      </a:cubicBezTo>
                    </a:path>
                  </a:pathLst>
                </a:custGeom>
                <a:grp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1010F"/>
                    </a:solidFill>
                    <a:effectLst/>
                    <a:uLnTx/>
                    <a:uFillTx/>
                    <a:latin typeface="Open Sans"/>
                    <a:ea typeface="+mn-ea"/>
                    <a:cs typeface="+mn-cs"/>
                  </a:endParaRPr>
                </a:p>
              </p:txBody>
            </p:sp>
          </p:grpSp>
        </p:grpSp>
        <p:pic>
          <p:nvPicPr>
            <p:cNvPr id="16" name="Graphic 15">
              <a:extLst>
                <a:ext uri="{FF2B5EF4-FFF2-40B4-BE49-F238E27FC236}">
                  <a16:creationId xmlns:a16="http://schemas.microsoft.com/office/drawing/2014/main" id="{3FF25596-D3D2-4E2D-96CD-BDCAC670840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4310626" y="5247393"/>
              <a:ext cx="720592" cy="690346"/>
            </a:xfrm>
            <a:prstGeom prst="rect">
              <a:avLst/>
            </a:prstGeom>
          </p:spPr>
        </p:pic>
        <p:pic>
          <p:nvPicPr>
            <p:cNvPr id="17" name="Graphic 16" descr="Car">
              <a:extLst>
                <a:ext uri="{FF2B5EF4-FFF2-40B4-BE49-F238E27FC236}">
                  <a16:creationId xmlns:a16="http://schemas.microsoft.com/office/drawing/2014/main" id="{3130BC30-675C-4716-B242-C76876601C3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602627" y="4616527"/>
              <a:ext cx="790354" cy="757179"/>
            </a:xfrm>
            <a:prstGeom prst="rect">
              <a:avLst/>
            </a:prstGeom>
          </p:spPr>
        </p:pic>
        <p:pic>
          <p:nvPicPr>
            <p:cNvPr id="18" name="Graphic 17" descr="Crane">
              <a:extLst>
                <a:ext uri="{FF2B5EF4-FFF2-40B4-BE49-F238E27FC236}">
                  <a16:creationId xmlns:a16="http://schemas.microsoft.com/office/drawing/2014/main" id="{93465D55-0427-4915-8942-C981CBEC5E4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567483" y="5193863"/>
              <a:ext cx="790353" cy="757178"/>
            </a:xfrm>
            <a:prstGeom prst="rect">
              <a:avLst/>
            </a:prstGeom>
          </p:spPr>
        </p:pic>
        <p:pic>
          <p:nvPicPr>
            <p:cNvPr id="19" name="Graphic 18" descr="Laptop">
              <a:extLst>
                <a:ext uri="{FF2B5EF4-FFF2-40B4-BE49-F238E27FC236}">
                  <a16:creationId xmlns:a16="http://schemas.microsoft.com/office/drawing/2014/main" id="{DE152744-D2FF-49F0-855C-4BF1FF0F50B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725707" y="4700034"/>
              <a:ext cx="555211" cy="531907"/>
            </a:xfrm>
            <a:prstGeom prst="rect">
              <a:avLst/>
            </a:prstGeom>
          </p:spPr>
        </p:pic>
        <p:pic>
          <p:nvPicPr>
            <p:cNvPr id="20" name="Graphic 19" descr="Smart Phone">
              <a:extLst>
                <a:ext uri="{FF2B5EF4-FFF2-40B4-BE49-F238E27FC236}">
                  <a16:creationId xmlns:a16="http://schemas.microsoft.com/office/drawing/2014/main" id="{CC7F7304-90AC-4422-910C-85A7EF378E0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4526843" y="4358954"/>
              <a:ext cx="440243" cy="421764"/>
            </a:xfrm>
            <a:prstGeom prst="rect">
              <a:avLst/>
            </a:prstGeom>
          </p:spPr>
        </p:pic>
        <p:pic>
          <p:nvPicPr>
            <p:cNvPr id="21" name="Picture 20" descr="Robot Icon">
              <a:extLst>
                <a:ext uri="{FF2B5EF4-FFF2-40B4-BE49-F238E27FC236}">
                  <a16:creationId xmlns:a16="http://schemas.microsoft.com/office/drawing/2014/main" id="{2B370062-2188-441A-A48F-7260FD9308B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28373" y="5240248"/>
              <a:ext cx="591463" cy="7000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bile-Device Icons - Download Free Vector Icons | Noun Project">
              <a:extLst>
                <a:ext uri="{FF2B5EF4-FFF2-40B4-BE49-F238E27FC236}">
                  <a16:creationId xmlns:a16="http://schemas.microsoft.com/office/drawing/2014/main" id="{0FB851CF-C64D-494F-B4E7-34429CF145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9481" y="4273463"/>
              <a:ext cx="440241" cy="42176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Airplane">
              <a:extLst>
                <a:ext uri="{FF2B5EF4-FFF2-40B4-BE49-F238E27FC236}">
                  <a16:creationId xmlns:a16="http://schemas.microsoft.com/office/drawing/2014/main" id="{91DDE49C-D875-4808-99EC-4C313C2B24BB}"/>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995456" y="5240248"/>
              <a:ext cx="759094" cy="727231"/>
            </a:xfrm>
            <a:prstGeom prst="rect">
              <a:avLst/>
            </a:prstGeom>
          </p:spPr>
        </p:pic>
      </p:grpSp>
      <p:sp>
        <p:nvSpPr>
          <p:cNvPr id="2" name="TextBox 1">
            <a:extLst>
              <a:ext uri="{FF2B5EF4-FFF2-40B4-BE49-F238E27FC236}">
                <a16:creationId xmlns:a16="http://schemas.microsoft.com/office/drawing/2014/main" id="{3085905C-5C30-4C04-BA1A-3A529B838484}"/>
              </a:ext>
            </a:extLst>
          </p:cNvPr>
          <p:cNvSpPr txBox="1"/>
          <p:nvPr/>
        </p:nvSpPr>
        <p:spPr>
          <a:xfrm>
            <a:off x="9336005" y="5942499"/>
            <a:ext cx="1175322" cy="461665"/>
          </a:xfrm>
          <a:prstGeom prst="rect">
            <a:avLst/>
          </a:prstGeom>
          <a:noFill/>
        </p:spPr>
        <p:txBody>
          <a:bodyPr wrap="none" lIns="91440" rtlCol="0">
            <a:spAutoFit/>
          </a:bodyPr>
          <a:lstStyle/>
          <a:p>
            <a:pPr marL="0" marR="0" lvl="0" indent="0" algn="l" defTabSz="457200" rtl="0" eaLnBrk="1" fontAlgn="auto" latinLnBrk="0" hangingPunct="1">
              <a:lnSpc>
                <a:spcPct val="100000"/>
              </a:lnSpc>
              <a:spcBef>
                <a:spcPts val="0"/>
              </a:spcBef>
              <a:spcAft>
                <a:spcPts val="600"/>
              </a:spcAft>
              <a:buClr>
                <a:srgbClr val="164C82"/>
              </a:buClr>
              <a:buSzTx/>
              <a:buFontTx/>
              <a:buNone/>
              <a:tabLst/>
              <a:defRPr/>
            </a:pPr>
            <a:r>
              <a:rPr kumimoji="0" lang="en-US" sz="2400" b="1" i="0" u="none" strike="noStrike" kern="1200" cap="none" spc="0" normalizeH="0" baseline="0" noProof="0" dirty="0">
                <a:ln>
                  <a:noFill/>
                </a:ln>
                <a:solidFill>
                  <a:srgbClr val="990000"/>
                </a:solidFill>
                <a:effectLst/>
                <a:uLnTx/>
                <a:uFillTx/>
                <a:latin typeface="Open Sans"/>
                <a:ea typeface="+mn-ea"/>
                <a:cs typeface="+mn-cs"/>
              </a:rPr>
              <a:t>And </a:t>
            </a:r>
            <a:r>
              <a:rPr kumimoji="0" lang="en-US" sz="2400" b="1" i="0" u="none" strike="noStrike" kern="1200" cap="none" spc="0" normalizeH="0" baseline="0" noProof="0" dirty="0">
                <a:ln>
                  <a:noFill/>
                </a:ln>
                <a:solidFill>
                  <a:srgbClr val="990000"/>
                </a:solidFill>
                <a:effectLst/>
                <a:uLnTx/>
                <a:uFillTx/>
                <a:latin typeface="Open Sans"/>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990000"/>
              </a:solidFill>
              <a:effectLst/>
              <a:uLnTx/>
              <a:uFillTx/>
              <a:latin typeface="Open Sans"/>
              <a:ea typeface="+mn-ea"/>
              <a:cs typeface="+mn-cs"/>
            </a:endParaRPr>
          </a:p>
        </p:txBody>
      </p:sp>
    </p:spTree>
    <p:extLst>
      <p:ext uri="{BB962C8B-B14F-4D97-AF65-F5344CB8AC3E}">
        <p14:creationId xmlns:p14="http://schemas.microsoft.com/office/powerpoint/2010/main" val="2926406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F6C379-618A-49D2-B2CE-D60C77D4CFEA}"/>
              </a:ext>
            </a:extLst>
          </p:cNvPr>
          <p:cNvSpPr/>
          <p:nvPr/>
        </p:nvSpPr>
        <p:spPr>
          <a:xfrm>
            <a:off x="762000" y="1219200"/>
            <a:ext cx="10363200" cy="4876800"/>
          </a:xfrm>
          <a:prstGeom prst="rect">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Content Placeholder 4">
            <a:extLst>
              <a:ext uri="{FF2B5EF4-FFF2-40B4-BE49-F238E27FC236}">
                <a16:creationId xmlns:a16="http://schemas.microsoft.com/office/drawing/2014/main" id="{0511FFAA-3933-41E8-B249-2CC61C302624}"/>
              </a:ext>
            </a:extLst>
          </p:cNvPr>
          <p:cNvSpPr>
            <a:spLocks noGrp="1"/>
          </p:cNvSpPr>
          <p:nvPr>
            <p:ph idx="1"/>
          </p:nvPr>
        </p:nvSpPr>
        <p:spPr>
          <a:xfrm>
            <a:off x="762000" y="1219200"/>
            <a:ext cx="10820400" cy="5105400"/>
          </a:xfrm>
        </p:spPr>
        <p:txBody>
          <a:bodyPr>
            <a:normAutofit lnSpcReduction="10000"/>
          </a:bodyPr>
          <a:lstStyle/>
          <a:p>
            <a:r>
              <a:rPr lang="en-US" b="1" dirty="0">
                <a:solidFill>
                  <a:srgbClr val="990000"/>
                </a:solidFill>
              </a:rPr>
              <a:t>RAN, transport and core network </a:t>
            </a:r>
            <a:r>
              <a:rPr lang="en-US" dirty="0"/>
              <a:t>(5G NSA, 5G SA) </a:t>
            </a:r>
            <a:r>
              <a:rPr lang="en-US" b="1" dirty="0">
                <a:solidFill>
                  <a:srgbClr val="990000"/>
                </a:solidFill>
              </a:rPr>
              <a:t>evolution</a:t>
            </a:r>
          </a:p>
          <a:p>
            <a:r>
              <a:rPr lang="en-US" dirty="0"/>
              <a:t>“</a:t>
            </a:r>
            <a:r>
              <a:rPr lang="en-US" dirty="0" err="1"/>
              <a:t>Softwareized</a:t>
            </a:r>
            <a:r>
              <a:rPr lang="en-US" dirty="0"/>
              <a:t>” network functions (</a:t>
            </a:r>
            <a:r>
              <a:rPr lang="en-US" b="1" dirty="0">
                <a:solidFill>
                  <a:srgbClr val="990000"/>
                </a:solidFill>
              </a:rPr>
              <a:t>PNF</a:t>
            </a:r>
            <a:r>
              <a:rPr lang="en-US" b="1" dirty="0">
                <a:solidFill>
                  <a:srgbClr val="990000"/>
                </a:solidFill>
                <a:sym typeface="Wingdings" panose="05000000000000000000" pitchFamily="2" charset="2"/>
              </a:rPr>
              <a:t>VNF, CNF</a:t>
            </a:r>
            <a:r>
              <a:rPr lang="en-US" dirty="0">
                <a:sym typeface="Wingdings" panose="05000000000000000000" pitchFamily="2" charset="2"/>
              </a:rPr>
              <a:t>)</a:t>
            </a:r>
            <a:r>
              <a:rPr lang="en-US" dirty="0"/>
              <a:t> </a:t>
            </a:r>
          </a:p>
          <a:p>
            <a:r>
              <a:rPr lang="en-US" b="1" dirty="0">
                <a:solidFill>
                  <a:srgbClr val="990000"/>
                </a:solidFill>
              </a:rPr>
              <a:t>Network slicing</a:t>
            </a:r>
          </a:p>
          <a:p>
            <a:pPr lvl="1"/>
            <a:r>
              <a:rPr lang="en-US" dirty="0"/>
              <a:t>Personalized virtual networks using the same physical assets</a:t>
            </a:r>
          </a:p>
          <a:p>
            <a:pPr lvl="1"/>
            <a:r>
              <a:rPr lang="en-US" dirty="0"/>
              <a:t>Slices can grow into the hundreds+</a:t>
            </a:r>
          </a:p>
          <a:p>
            <a:r>
              <a:rPr lang="en-US" b="1" dirty="0">
                <a:solidFill>
                  <a:srgbClr val="990000"/>
                </a:solidFill>
              </a:rPr>
              <a:t>Hyperscaler</a:t>
            </a:r>
            <a:r>
              <a:rPr lang="en-US" dirty="0"/>
              <a:t> Cloud Provider (HCP)</a:t>
            </a:r>
          </a:p>
          <a:p>
            <a:pPr lvl="1"/>
            <a:r>
              <a:rPr lang="en-US" dirty="0"/>
              <a:t>Multi-Access Edge Computing (</a:t>
            </a:r>
            <a:r>
              <a:rPr lang="en-US" b="1" dirty="0">
                <a:solidFill>
                  <a:srgbClr val="990000"/>
                </a:solidFill>
              </a:rPr>
              <a:t>MEC</a:t>
            </a:r>
            <a:r>
              <a:rPr lang="en-US" dirty="0"/>
              <a:t>)</a:t>
            </a:r>
          </a:p>
          <a:p>
            <a:r>
              <a:rPr lang="en-US" dirty="0"/>
              <a:t>Increasing </a:t>
            </a:r>
            <a:r>
              <a:rPr lang="en-US" b="1" dirty="0">
                <a:solidFill>
                  <a:srgbClr val="990000"/>
                </a:solidFill>
              </a:rPr>
              <a:t>fiber access</a:t>
            </a:r>
            <a:r>
              <a:rPr lang="en-US" dirty="0"/>
              <a:t> buildout</a:t>
            </a:r>
          </a:p>
          <a:p>
            <a:r>
              <a:rPr lang="en-US" dirty="0"/>
              <a:t>LEO satellite and Wi-Fi 6 </a:t>
            </a:r>
            <a:r>
              <a:rPr lang="en-US" b="1" dirty="0">
                <a:solidFill>
                  <a:srgbClr val="990000"/>
                </a:solidFill>
              </a:rPr>
              <a:t>broadband roaming with 5G cellular </a:t>
            </a:r>
          </a:p>
          <a:p>
            <a:r>
              <a:rPr lang="en-US" dirty="0"/>
              <a:t>Existing physical network nodes and services – </a:t>
            </a:r>
            <a:r>
              <a:rPr lang="en-US" b="1" dirty="0">
                <a:solidFill>
                  <a:srgbClr val="990000"/>
                </a:solidFill>
              </a:rPr>
              <a:t>PSTN</a:t>
            </a:r>
          </a:p>
          <a:p>
            <a:r>
              <a:rPr lang="en-US" b="1" dirty="0">
                <a:solidFill>
                  <a:srgbClr val="990000"/>
                </a:solidFill>
              </a:rPr>
              <a:t>What next???</a:t>
            </a:r>
          </a:p>
        </p:txBody>
      </p:sp>
      <p:sp>
        <p:nvSpPr>
          <p:cNvPr id="4" name="Footer Placeholder 3">
            <a:extLst>
              <a:ext uri="{FF2B5EF4-FFF2-40B4-BE49-F238E27FC236}">
                <a16:creationId xmlns:a16="http://schemas.microsoft.com/office/drawing/2014/main" id="{E8C5F7BB-72C1-4CF4-8BCA-BF36E879E488}"/>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sp>
        <p:nvSpPr>
          <p:cNvPr id="3" name="Slide Number Placeholder 2">
            <a:extLst>
              <a:ext uri="{FF2B5EF4-FFF2-40B4-BE49-F238E27FC236}">
                <a16:creationId xmlns:a16="http://schemas.microsoft.com/office/drawing/2014/main" id="{FB203D77-171F-4A07-8A62-FDF62D828D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itle 1">
            <a:extLst>
              <a:ext uri="{FF2B5EF4-FFF2-40B4-BE49-F238E27FC236}">
                <a16:creationId xmlns:a16="http://schemas.microsoft.com/office/drawing/2014/main" id="{C49D9239-10DD-4E01-A8BE-C8D2C6616CB8}"/>
              </a:ext>
            </a:extLst>
          </p:cNvPr>
          <p:cNvSpPr>
            <a:spLocks noGrp="1"/>
          </p:cNvSpPr>
          <p:nvPr>
            <p:ph type="title"/>
          </p:nvPr>
        </p:nvSpPr>
        <p:spPr/>
        <p:txBody>
          <a:bodyPr/>
          <a:lstStyle/>
          <a:p>
            <a:r>
              <a:rPr lang="en-US" dirty="0"/>
              <a:t>New Connectivity Capabilities</a:t>
            </a:r>
          </a:p>
        </p:txBody>
      </p:sp>
    </p:spTree>
    <p:extLst>
      <p:ext uri="{BB962C8B-B14F-4D97-AF65-F5344CB8AC3E}">
        <p14:creationId xmlns:p14="http://schemas.microsoft.com/office/powerpoint/2010/main" val="1399618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6B2E1D-98B9-4B6C-87CD-3AC46C1A7E5F}"/>
              </a:ext>
            </a:extLst>
          </p:cNvPr>
          <p:cNvSpPr>
            <a:spLocks noGrp="1"/>
          </p:cNvSpPr>
          <p:nvPr>
            <p:ph type="title"/>
          </p:nvPr>
        </p:nvSpPr>
        <p:spPr/>
        <p:txBody>
          <a:bodyPr/>
          <a:lstStyle/>
          <a:p>
            <a:r>
              <a:rPr lang="en-US" dirty="0"/>
              <a:t>Network Technology Evolution</a:t>
            </a:r>
          </a:p>
        </p:txBody>
      </p:sp>
      <p:sp>
        <p:nvSpPr>
          <p:cNvPr id="4" name="Slide Number Placeholder 3">
            <a:extLst>
              <a:ext uri="{FF2B5EF4-FFF2-40B4-BE49-F238E27FC236}">
                <a16:creationId xmlns:a16="http://schemas.microsoft.com/office/drawing/2014/main" id="{F36BC341-DE0B-4B46-97B0-8B2BA9B352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Footer Placeholder 2">
            <a:extLst>
              <a:ext uri="{FF2B5EF4-FFF2-40B4-BE49-F238E27FC236}">
                <a16:creationId xmlns:a16="http://schemas.microsoft.com/office/drawing/2014/main" id="{C8908FB2-5371-4870-8CDE-179EB7FC022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pic>
        <p:nvPicPr>
          <p:cNvPr id="9" name="Picture 8">
            <a:extLst>
              <a:ext uri="{FF2B5EF4-FFF2-40B4-BE49-F238E27FC236}">
                <a16:creationId xmlns:a16="http://schemas.microsoft.com/office/drawing/2014/main" id="{9EB753AC-6307-4C70-BD01-8AEDA3682137}"/>
              </a:ext>
            </a:extLst>
          </p:cNvPr>
          <p:cNvPicPr>
            <a:picLocks noChangeAspect="1"/>
          </p:cNvPicPr>
          <p:nvPr/>
        </p:nvPicPr>
        <p:blipFill>
          <a:blip r:embed="rId2"/>
          <a:stretch>
            <a:fillRect/>
          </a:stretch>
        </p:blipFill>
        <p:spPr>
          <a:xfrm>
            <a:off x="1066800" y="1447800"/>
            <a:ext cx="10296660" cy="4734460"/>
          </a:xfrm>
          <a:prstGeom prst="rect">
            <a:avLst/>
          </a:prstGeom>
        </p:spPr>
      </p:pic>
    </p:spTree>
    <p:extLst>
      <p:ext uri="{BB962C8B-B14F-4D97-AF65-F5344CB8AC3E}">
        <p14:creationId xmlns:p14="http://schemas.microsoft.com/office/powerpoint/2010/main" val="2235949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5A3D-6A2C-4F74-B18C-AD78E27F5731}"/>
              </a:ext>
            </a:extLst>
          </p:cNvPr>
          <p:cNvSpPr>
            <a:spLocks noGrp="1"/>
          </p:cNvSpPr>
          <p:nvPr>
            <p:ph type="title"/>
          </p:nvPr>
        </p:nvSpPr>
        <p:spPr/>
        <p:txBody>
          <a:bodyPr>
            <a:normAutofit/>
          </a:bodyPr>
          <a:lstStyle/>
          <a:p>
            <a:r>
              <a:rPr lang="en-US" dirty="0"/>
              <a:t>Integrated Network and Partner Ecosystem</a:t>
            </a:r>
          </a:p>
        </p:txBody>
      </p:sp>
      <p:sp>
        <p:nvSpPr>
          <p:cNvPr id="3" name="Slide Number Placeholder 2">
            <a:extLst>
              <a:ext uri="{FF2B5EF4-FFF2-40B4-BE49-F238E27FC236}">
                <a16:creationId xmlns:a16="http://schemas.microsoft.com/office/drawing/2014/main" id="{3E1748C7-1CBF-4DF0-B30E-70F7725AA9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Footer Placeholder 3">
            <a:extLst>
              <a:ext uri="{FF2B5EF4-FFF2-40B4-BE49-F238E27FC236}">
                <a16:creationId xmlns:a16="http://schemas.microsoft.com/office/drawing/2014/main" id="{6E2B46BE-C087-4344-908A-A19BCEF23DF6}"/>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pic>
        <p:nvPicPr>
          <p:cNvPr id="102" name="Picture 101">
            <a:extLst>
              <a:ext uri="{FF2B5EF4-FFF2-40B4-BE49-F238E27FC236}">
                <a16:creationId xmlns:a16="http://schemas.microsoft.com/office/drawing/2014/main" id="{D56E2F12-A31E-4804-A7AE-92E075EE01CB}"/>
              </a:ext>
            </a:extLst>
          </p:cNvPr>
          <p:cNvPicPr>
            <a:picLocks noChangeAspect="1"/>
          </p:cNvPicPr>
          <p:nvPr/>
        </p:nvPicPr>
        <p:blipFill>
          <a:blip r:embed="rId2"/>
          <a:stretch>
            <a:fillRect/>
          </a:stretch>
        </p:blipFill>
        <p:spPr>
          <a:xfrm>
            <a:off x="789398" y="1505926"/>
            <a:ext cx="10924543" cy="4953890"/>
          </a:xfrm>
          <a:prstGeom prst="rect">
            <a:avLst/>
          </a:prstGeom>
        </p:spPr>
      </p:pic>
    </p:spTree>
    <p:extLst>
      <p:ext uri="{BB962C8B-B14F-4D97-AF65-F5344CB8AC3E}">
        <p14:creationId xmlns:p14="http://schemas.microsoft.com/office/powerpoint/2010/main" val="199142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B7C642-9F8E-4833-B393-04770DC6B4A4}"/>
              </a:ext>
            </a:extLst>
          </p:cNvPr>
          <p:cNvSpPr>
            <a:spLocks noGrp="1"/>
          </p:cNvSpPr>
          <p:nvPr>
            <p:ph type="title"/>
          </p:nvPr>
        </p:nvSpPr>
        <p:spPr/>
        <p:txBody>
          <a:bodyPr>
            <a:normAutofit/>
          </a:bodyPr>
          <a:lstStyle/>
          <a:p>
            <a:r>
              <a:rPr lang="en-US" dirty="0"/>
              <a:t>Multi-Technology Complexity and Operations</a:t>
            </a:r>
          </a:p>
        </p:txBody>
      </p:sp>
      <p:sp>
        <p:nvSpPr>
          <p:cNvPr id="4" name="Slide Number Placeholder 3">
            <a:extLst>
              <a:ext uri="{FF2B5EF4-FFF2-40B4-BE49-F238E27FC236}">
                <a16:creationId xmlns:a16="http://schemas.microsoft.com/office/drawing/2014/main" id="{910DA7A0-C2E2-4BC2-8D03-651509B13A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79362-658A-E344-B7E9-F19991414F7F}" type="slidenum">
              <a:rPr kumimoji="0" lang="en-US" sz="10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Footer Placeholder 2">
            <a:extLst>
              <a:ext uri="{FF2B5EF4-FFF2-40B4-BE49-F238E27FC236}">
                <a16:creationId xmlns:a16="http://schemas.microsoft.com/office/drawing/2014/main" id="{59824C3E-4290-4073-BBFC-E197288871B4}"/>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75000"/>
                  </a:prstClr>
                </a:solidFill>
                <a:effectLst/>
                <a:uLnTx/>
                <a:uFillTx/>
                <a:latin typeface="Open Sans"/>
                <a:ea typeface="+mn-ea"/>
                <a:cs typeface="+mn-cs"/>
              </a:rPr>
              <a:t>© IDC</a:t>
            </a:r>
            <a:endParaRPr kumimoji="0" lang="en-US" sz="800" b="0" i="0" u="none" strike="noStrike" kern="1200" cap="none" spc="0" normalizeH="0" baseline="0" noProof="0" dirty="0">
              <a:ln>
                <a:noFill/>
              </a:ln>
              <a:solidFill>
                <a:prstClr val="white">
                  <a:lumMod val="75000"/>
                </a:prstClr>
              </a:solidFill>
              <a:effectLst/>
              <a:uLnTx/>
              <a:uFillTx/>
              <a:latin typeface="Open Sans"/>
              <a:ea typeface="+mn-ea"/>
              <a:cs typeface="+mn-cs"/>
            </a:endParaRPr>
          </a:p>
        </p:txBody>
      </p:sp>
      <p:pic>
        <p:nvPicPr>
          <p:cNvPr id="7" name="Picture 6">
            <a:extLst>
              <a:ext uri="{FF2B5EF4-FFF2-40B4-BE49-F238E27FC236}">
                <a16:creationId xmlns:a16="http://schemas.microsoft.com/office/drawing/2014/main" id="{31B4BB31-75EF-4CAE-BE83-A489EB554490}"/>
              </a:ext>
            </a:extLst>
          </p:cNvPr>
          <p:cNvPicPr>
            <a:picLocks noChangeAspect="1"/>
          </p:cNvPicPr>
          <p:nvPr/>
        </p:nvPicPr>
        <p:blipFill>
          <a:blip r:embed="rId2"/>
          <a:stretch>
            <a:fillRect/>
          </a:stretch>
        </p:blipFill>
        <p:spPr>
          <a:xfrm>
            <a:off x="783405" y="4125644"/>
            <a:ext cx="8068700" cy="1821352"/>
          </a:xfrm>
          <a:prstGeom prst="rect">
            <a:avLst/>
          </a:prstGeom>
        </p:spPr>
      </p:pic>
      <p:sp>
        <p:nvSpPr>
          <p:cNvPr id="2" name="TextBox 1">
            <a:extLst>
              <a:ext uri="{FF2B5EF4-FFF2-40B4-BE49-F238E27FC236}">
                <a16:creationId xmlns:a16="http://schemas.microsoft.com/office/drawing/2014/main" id="{CD90E805-F9A4-41F9-8C05-6C6C7EDBE7B4}"/>
              </a:ext>
            </a:extLst>
          </p:cNvPr>
          <p:cNvSpPr txBox="1"/>
          <p:nvPr/>
        </p:nvSpPr>
        <p:spPr>
          <a:xfrm>
            <a:off x="7876193" y="1326347"/>
            <a:ext cx="3706207" cy="1754326"/>
          </a:xfrm>
          <a:prstGeom prst="rect">
            <a:avLst/>
          </a:prstGeom>
          <a:noFill/>
        </p:spPr>
        <p:txBody>
          <a:bodyPr wrap="square" lIns="91440" rtlCol="0">
            <a:spAutoFit/>
          </a:bodyPr>
          <a:lstStyle/>
          <a:p>
            <a:pPr marL="0" marR="0" lvl="0" indent="0" algn="ctr" defTabSz="457200" rtl="0" eaLnBrk="1" fontAlgn="auto" latinLnBrk="0" hangingPunct="1">
              <a:lnSpc>
                <a:spcPct val="100000"/>
              </a:lnSpc>
              <a:spcBef>
                <a:spcPts val="0"/>
              </a:spcBef>
              <a:spcAft>
                <a:spcPts val="600"/>
              </a:spcAft>
              <a:buClr>
                <a:srgbClr val="164C82"/>
              </a:buClr>
              <a:buSzTx/>
              <a:buFontTx/>
              <a:buNone/>
              <a:tabLst/>
              <a:defRPr/>
            </a:pPr>
            <a:r>
              <a:rPr kumimoji="0" lang="en-US" sz="3600" b="1" i="0" u="none" strike="noStrike" kern="1200" cap="none" spc="0" normalizeH="0" baseline="0" noProof="0" dirty="0">
                <a:ln>
                  <a:noFill/>
                </a:ln>
                <a:solidFill>
                  <a:srgbClr val="990000"/>
                </a:solidFill>
                <a:effectLst/>
                <a:uLnTx/>
                <a:uFillTx/>
                <a:latin typeface="Open Sans"/>
                <a:ea typeface="+mn-ea"/>
                <a:cs typeface="+mn-cs"/>
              </a:rPr>
              <a:t>What will facilitate this new stuff?</a:t>
            </a:r>
          </a:p>
        </p:txBody>
      </p:sp>
      <p:sp>
        <p:nvSpPr>
          <p:cNvPr id="10" name="Freeform: Shape 9">
            <a:extLst>
              <a:ext uri="{FF2B5EF4-FFF2-40B4-BE49-F238E27FC236}">
                <a16:creationId xmlns:a16="http://schemas.microsoft.com/office/drawing/2014/main" id="{3FCD1DB6-CA1F-488D-A90F-29699E0B89E1}"/>
              </a:ext>
            </a:extLst>
          </p:cNvPr>
          <p:cNvSpPr/>
          <p:nvPr/>
        </p:nvSpPr>
        <p:spPr>
          <a:xfrm rot="2201177">
            <a:off x="7501960" y="4952976"/>
            <a:ext cx="2248155" cy="1370595"/>
          </a:xfrm>
          <a:custGeom>
            <a:avLst/>
            <a:gdLst>
              <a:gd name="connsiteX0" fmla="*/ 1434164 w 1434164"/>
              <a:gd name="connsiteY0" fmla="*/ 0 h 1280160"/>
              <a:gd name="connsiteX1" fmla="*/ 818147 w 1434164"/>
              <a:gd name="connsiteY1" fmla="*/ 182880 h 1280160"/>
              <a:gd name="connsiteX2" fmla="*/ 1145406 w 1434164"/>
              <a:gd name="connsiteY2" fmla="*/ 519764 h 1280160"/>
              <a:gd name="connsiteX3" fmla="*/ 0 w 1434164"/>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434164" h="1280160">
                <a:moveTo>
                  <a:pt x="1434164" y="0"/>
                </a:moveTo>
                <a:cubicBezTo>
                  <a:pt x="1150218" y="48126"/>
                  <a:pt x="866273" y="96253"/>
                  <a:pt x="818147" y="182880"/>
                </a:cubicBezTo>
                <a:cubicBezTo>
                  <a:pt x="770021" y="269507"/>
                  <a:pt x="1281764" y="336884"/>
                  <a:pt x="1145406" y="519764"/>
                </a:cubicBezTo>
                <a:cubicBezTo>
                  <a:pt x="1009048" y="702644"/>
                  <a:pt x="504524" y="991402"/>
                  <a:pt x="0" y="1280160"/>
                </a:cubicBezTo>
              </a:path>
            </a:pathLst>
          </a:custGeom>
          <a:noFill/>
          <a:ln w="28575">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Right Brace 10">
            <a:extLst>
              <a:ext uri="{FF2B5EF4-FFF2-40B4-BE49-F238E27FC236}">
                <a16:creationId xmlns:a16="http://schemas.microsoft.com/office/drawing/2014/main" id="{CD2B9050-3E3F-4A97-BB67-27829CBF9328}"/>
              </a:ext>
            </a:extLst>
          </p:cNvPr>
          <p:cNvSpPr/>
          <p:nvPr/>
        </p:nvSpPr>
        <p:spPr>
          <a:xfrm>
            <a:off x="6131882" y="1653161"/>
            <a:ext cx="345118" cy="2156839"/>
          </a:xfrm>
          <a:prstGeom prst="rightBrace">
            <a:avLst>
              <a:gd name="adj1" fmla="val 53595"/>
              <a:gd name="adj2" fmla="val 51992"/>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010F"/>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id="{3B9E9CE6-129F-476D-B1A1-772234BAC33C}"/>
              </a:ext>
            </a:extLst>
          </p:cNvPr>
          <p:cNvSpPr txBox="1"/>
          <p:nvPr/>
        </p:nvSpPr>
        <p:spPr>
          <a:xfrm>
            <a:off x="9417604" y="5401469"/>
            <a:ext cx="2782102" cy="707886"/>
          </a:xfrm>
          <a:prstGeom prst="rect">
            <a:avLst/>
          </a:prstGeom>
          <a:noFill/>
        </p:spPr>
        <p:txBody>
          <a:bodyPr wrap="square" lIns="91440" rtlCol="0">
            <a:spAutoFit/>
          </a:bodyPr>
          <a:lstStyle/>
          <a:p>
            <a:pPr marL="0" marR="0" lvl="0" indent="0" algn="ctr" defTabSz="457200" rtl="0" eaLnBrk="1" fontAlgn="auto" latinLnBrk="0" hangingPunct="1">
              <a:lnSpc>
                <a:spcPct val="100000"/>
              </a:lnSpc>
              <a:spcBef>
                <a:spcPts val="0"/>
              </a:spcBef>
              <a:spcAft>
                <a:spcPts val="600"/>
              </a:spcAft>
              <a:buClr>
                <a:srgbClr val="164C82"/>
              </a:buClr>
              <a:buSzTx/>
              <a:buFontTx/>
              <a:buNone/>
              <a:tabLst/>
              <a:defRPr/>
            </a:pPr>
            <a:r>
              <a:rPr kumimoji="0" lang="en-US" sz="2000" b="1" i="0" u="none" strike="noStrike" kern="1200" cap="none" spc="0" normalizeH="0" baseline="0" noProof="0" dirty="0">
                <a:ln>
                  <a:noFill/>
                </a:ln>
                <a:solidFill>
                  <a:srgbClr val="01010F"/>
                </a:solidFill>
                <a:effectLst/>
                <a:uLnTx/>
                <a:uFillTx/>
                <a:latin typeface="Open Sans"/>
                <a:ea typeface="+mn-ea"/>
                <a:cs typeface="+mn-cs"/>
              </a:rPr>
              <a:t>The evolving network</a:t>
            </a:r>
          </a:p>
        </p:txBody>
      </p:sp>
      <p:sp>
        <p:nvSpPr>
          <p:cNvPr id="14" name="Freeform: Shape 13">
            <a:extLst>
              <a:ext uri="{FF2B5EF4-FFF2-40B4-BE49-F238E27FC236}">
                <a16:creationId xmlns:a16="http://schemas.microsoft.com/office/drawing/2014/main" id="{F8FB71F4-BF39-473B-A525-8D60C2EC3218}"/>
              </a:ext>
            </a:extLst>
          </p:cNvPr>
          <p:cNvSpPr/>
          <p:nvPr/>
        </p:nvSpPr>
        <p:spPr>
          <a:xfrm>
            <a:off x="6512882" y="1870330"/>
            <a:ext cx="1444313" cy="862026"/>
          </a:xfrm>
          <a:custGeom>
            <a:avLst/>
            <a:gdLst>
              <a:gd name="connsiteX0" fmla="*/ 1549667 w 1549667"/>
              <a:gd name="connsiteY0" fmla="*/ 0 h 625642"/>
              <a:gd name="connsiteX1" fmla="*/ 1260910 w 1549667"/>
              <a:gd name="connsiteY1" fmla="*/ 259882 h 625642"/>
              <a:gd name="connsiteX2" fmla="*/ 442762 w 1549667"/>
              <a:gd name="connsiteY2" fmla="*/ 317634 h 625642"/>
              <a:gd name="connsiteX3" fmla="*/ 0 w 1549667"/>
              <a:gd name="connsiteY3" fmla="*/ 625642 h 625642"/>
            </a:gdLst>
            <a:ahLst/>
            <a:cxnLst>
              <a:cxn ang="0">
                <a:pos x="connsiteX0" y="connsiteY0"/>
              </a:cxn>
              <a:cxn ang="0">
                <a:pos x="connsiteX1" y="connsiteY1"/>
              </a:cxn>
              <a:cxn ang="0">
                <a:pos x="connsiteX2" y="connsiteY2"/>
              </a:cxn>
              <a:cxn ang="0">
                <a:pos x="connsiteX3" y="connsiteY3"/>
              </a:cxn>
            </a:cxnLst>
            <a:rect l="l" t="t" r="r" b="b"/>
            <a:pathLst>
              <a:path w="1549667" h="625642">
                <a:moveTo>
                  <a:pt x="1549667" y="0"/>
                </a:moveTo>
                <a:cubicBezTo>
                  <a:pt x="1497530" y="103471"/>
                  <a:pt x="1445394" y="206943"/>
                  <a:pt x="1260910" y="259882"/>
                </a:cubicBezTo>
                <a:cubicBezTo>
                  <a:pt x="1076426" y="312821"/>
                  <a:pt x="652914" y="256674"/>
                  <a:pt x="442762" y="317634"/>
                </a:cubicBezTo>
                <a:cubicBezTo>
                  <a:pt x="232610" y="378594"/>
                  <a:pt x="116305" y="502118"/>
                  <a:pt x="0" y="625642"/>
                </a:cubicBezTo>
              </a:path>
            </a:pathLst>
          </a:custGeom>
          <a:noFill/>
          <a:ln w="28575">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nvGrpSpPr>
          <p:cNvPr id="16" name="Group 15">
            <a:extLst>
              <a:ext uri="{FF2B5EF4-FFF2-40B4-BE49-F238E27FC236}">
                <a16:creationId xmlns:a16="http://schemas.microsoft.com/office/drawing/2014/main" id="{D4362BA2-82CD-4645-8456-4555AA0DB392}"/>
              </a:ext>
            </a:extLst>
          </p:cNvPr>
          <p:cNvGrpSpPr/>
          <p:nvPr/>
        </p:nvGrpSpPr>
        <p:grpSpPr>
          <a:xfrm>
            <a:off x="783405" y="1653160"/>
            <a:ext cx="5312595" cy="2156839"/>
            <a:chOff x="1523999" y="1961307"/>
            <a:chExt cx="4724401" cy="1821352"/>
          </a:xfrm>
        </p:grpSpPr>
        <p:sp>
          <p:nvSpPr>
            <p:cNvPr id="8" name="Rectangle 7">
              <a:extLst>
                <a:ext uri="{FF2B5EF4-FFF2-40B4-BE49-F238E27FC236}">
                  <a16:creationId xmlns:a16="http://schemas.microsoft.com/office/drawing/2014/main" id="{6950C99C-9A4C-4673-B2D4-9AC406D463C3}"/>
                </a:ext>
              </a:extLst>
            </p:cNvPr>
            <p:cNvSpPr/>
            <p:nvPr/>
          </p:nvSpPr>
          <p:spPr>
            <a:xfrm>
              <a:off x="1523999" y="1961307"/>
              <a:ext cx="4724401" cy="1821352"/>
            </a:xfrm>
            <a:prstGeom prst="rect">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5" name="Picture 14">
              <a:extLst>
                <a:ext uri="{FF2B5EF4-FFF2-40B4-BE49-F238E27FC236}">
                  <a16:creationId xmlns:a16="http://schemas.microsoft.com/office/drawing/2014/main" id="{AF023401-43D5-422C-B8CB-DE817F4D9217}"/>
                </a:ext>
              </a:extLst>
            </p:cNvPr>
            <p:cNvPicPr>
              <a:picLocks noChangeAspect="1"/>
            </p:cNvPicPr>
            <p:nvPr/>
          </p:nvPicPr>
          <p:blipFill>
            <a:blip r:embed="rId3"/>
            <a:stretch>
              <a:fillRect/>
            </a:stretch>
          </p:blipFill>
          <p:spPr>
            <a:xfrm>
              <a:off x="1640379" y="2008582"/>
              <a:ext cx="4523551" cy="1747311"/>
            </a:xfrm>
            <a:prstGeom prst="rect">
              <a:avLst/>
            </a:prstGeom>
          </p:spPr>
        </p:pic>
      </p:grpSp>
    </p:spTree>
    <p:extLst>
      <p:ext uri="{BB962C8B-B14F-4D97-AF65-F5344CB8AC3E}">
        <p14:creationId xmlns:p14="http://schemas.microsoft.com/office/powerpoint/2010/main" val="6671339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2.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xml><?xml version="1.0" encoding="utf-8"?>
<p:tagLst xmlns:a="http://schemas.openxmlformats.org/drawingml/2006/main" xmlns:r="http://schemas.openxmlformats.org/officeDocument/2006/relationships" xmlns:p="http://schemas.openxmlformats.org/presentationml/2006/main">
  <p:tag name="MIO_MST_COLOR_1" val="102,113,117,Dark 1"/>
  <p:tag name="MIO_MST_COLOR_2" val="255,255,255,Light 1"/>
  <p:tag name="MIO_MST_COLOR_3" val="102,113,117,Dark 2"/>
  <p:tag name="MIO_MST_COLOR_4" val="192,0,0,Light 2"/>
  <p:tag name="MIO_MST_COLOR_5" val="192,0,0,Accent 1"/>
  <p:tag name="MIO_MST_COLOR_6" val="76,84,87,Accent 2"/>
  <p:tag name="MIO_MST_COLOR_7" val="51,56,58,Accent 3"/>
  <p:tag name="MIO_MST_COLOR_8" val="127,127,127,Accent 4"/>
  <p:tag name="MIO_MST_COLOR_9" val="76,84,87,Accent 5"/>
  <p:tag name="MIO_MST_COLOR_10" val="102,113,117,Accent 6"/>
  <p:tag name="MIO_MST_COLOR_11" val="192,0,0,"/>
  <p:tag name="MIO_MST_COLOR_12" val="102,113,117,"/>
  <p:tag name="MIO_EK" val="2759"/>
  <p:tag name="MIO_PRESI_FIRST_SLIDENUMBER" val="1"/>
  <p:tag name="MIO_HDS" val="True"/>
  <p:tag name="MIO_SKIPVERSION" val="01.01.0001 00:00:00"/>
  <p:tag name="MIO_EKGUID" val="ef2cd4fb-10b9-4b69-8b77-2d17ce5a2569"/>
  <p:tag name="MIO_UPDATE" val="True"/>
  <p:tag name="MIO_VERSION" val="03.01.2020 09:49:53"/>
  <p:tag name="MIO_DBID" val="180656F9-7CE2-448E-86F6-B3E6B7DF2737"/>
  <p:tag name="MIO_LASTDOWNLOADED" val="03.01.2020 09:48:40"/>
  <p:tag name="MIO_OBJECTNAME" val="iconectiv "/>
  <p:tag name="MIO_LASTEDITORNAME" val="Stephanie Orfanakos"/>
  <p:tag name="MIO_CDID" val="a5153130-990f-4806-934a-5d48dd61dc52"/>
  <p:tag name="MIO_FALLBACK_LAYOUT" val="3"/>
  <p:tag name="MIO_SHOW_DATE" val="False"/>
  <p:tag name="MIO_SHOW_FOOTER" val="True"/>
  <p:tag name="MIO_SHOW_PAGENUMBER" val="True"/>
  <p:tag name="MIO_AVOID_BLANK_LAYOUT" val="False"/>
  <p:tag name="MIO_CD_LAYOUT_VALID_AREA" val="False"/>
  <p:tag name="MIO_NUMBER_OF_VALID_LAYOUTS" val="11"/>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Classification and Control of Information;Please select the level of confidentiality:"/>
  <p:tag name="MIO_USER_INPUT_OPTIONS" val="ICONECTIV CONFIDENTIAL - ADDRESSEE ONLY, This document and the confidential information it contains is for distribution to and access by solely the authorized individual to whom it is assigned or addressed. It may not be copied, further distributed or made available, in whole or in part. When the document is no longer needed, it must be returned to the author.;ICONECTIV CONFIDENTIAL - RESTRICTED ACCESS, This document and the confidential information it contains shall be distributed, routed or made available solely to authorized persons having a need to know within iconectiv, except with written permission of iconectiv.;ICONECTIV CONFIDENTIAL - INTERNAL USE ONLY, This document contains confidential/proprietary information that shall be distributed, routed or made available only within iconectiv, except with written permission of iconectiv.;© 2010-2021 iconectiv, LLC. All rights reserved."/>
</p:tagLst>
</file>

<file path=ppt/tags/tag5.xml><?xml version="1.0" encoding="utf-8"?>
<p:tagLst xmlns:a="http://schemas.openxmlformats.org/drawingml/2006/main" xmlns:r="http://schemas.openxmlformats.org/officeDocument/2006/relationships" xmlns:p="http://schemas.openxmlformats.org/presentationml/2006/main">
  <p:tag name="MIO_USER_INPUT_REQUIRED" val="Short Classification and Control of Information;Please select the level of confidentiality:"/>
  <p:tag name="MIO_USER_INPUT_OPTIONS" val="ICONECTIV CONFIDENTIAL - ADDRESSEE ONLY, See confidentiality restrictions on title page. ;ICONECTIV CONFIDENTIAL - RESTRICTED ACCESS, See confidentiality restrictions on title page.;ICONECTIV CONFIDENTIAL - INTERNAL USE ONLY, See confidentiality restrictions on title page. ;© 2010-2021 iconectiv, LLC. All rights reserved."/>
</p:tagLst>
</file>

<file path=ppt/tags/tag6.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7.xml><?xml version="1.0" encoding="utf-8"?>
<p:tagLst xmlns:a="http://schemas.openxmlformats.org/drawingml/2006/main" xmlns:r="http://schemas.openxmlformats.org/officeDocument/2006/relationships" xmlns:p="http://schemas.openxmlformats.org/presentationml/2006/main">
  <p:tag name="MIO_GUID" val="9c09f07e-b98d-4af4-bfce-6caaac7b2bc5"/>
  <p:tag name="MIO_EKGUID" val="5b62322a-326f-405c-993c-21b83808fdae"/>
  <p:tag name="MIO_UPDATE" val="True"/>
  <p:tag name="MIO_VERSION" val="06.09.2019 21:51:30"/>
  <p:tag name="MIO_DBID" val="180656F9-7CE2-448E-86F6-B3E6B7DF2737"/>
  <p:tag name="MIO_LASTDOWNLOADED" val="29.04.2021 11:19:56"/>
  <p:tag name="MIO_OBJECTNAME" val="industry standard – continued evolution"/>
  <p:tag name="MIO_LASTEDITORNAME" val="Sharon Oddy"/>
</p:tagLst>
</file>

<file path=ppt/tags/tag8.xml><?xml version="1.0" encoding="utf-8"?>
<p:tagLst xmlns:a="http://schemas.openxmlformats.org/drawingml/2006/main" xmlns:r="http://schemas.openxmlformats.org/officeDocument/2006/relationships" xmlns:p="http://schemas.openxmlformats.org/presentationml/2006/main">
  <p:tag name="MIO_GUID" val="0d860176-3a8a-44a2-8213-16f9408907b2"/>
  <p:tag name="MIO_EK" val="3306"/>
  <p:tag name="MIO_EKGUID" val="f2a6c74f-0cfc-44c3-a644-22bee3959f9a"/>
  <p:tag name="MIO_UPDATE" val="True"/>
  <p:tag name="MIO_VERSION" val="09.10.2018 18:28:44"/>
  <p:tag name="MIO_DBID" val="180656F9-7CE2-448E-86F6-B3E6B7DF2737"/>
  <p:tag name="MIO_LASTDOWNLOADED" val="29.04.2021 11:19:57"/>
  <p:tag name="MIO_OBJECTNAME" val="common language product overview 2"/>
  <p:tag name="MIO_LASTEDITORNAME" val="Nils Swedlund"/>
</p:tagLst>
</file>

<file path=ppt/theme/theme1.xml><?xml version="1.0" encoding="utf-8"?>
<a:theme xmlns:a="http://schemas.openxmlformats.org/drawingml/2006/main" name="1_iconectiv">
  <a:themeElements>
    <a:clrScheme name="Custom 1">
      <a:dk1>
        <a:srgbClr val="667175"/>
      </a:dk1>
      <a:lt1>
        <a:srgbClr val="FFFFFF"/>
      </a:lt1>
      <a:dk2>
        <a:srgbClr val="667175"/>
      </a:dk2>
      <a:lt2>
        <a:srgbClr val="C00000"/>
      </a:lt2>
      <a:accent1>
        <a:srgbClr val="C00000"/>
      </a:accent1>
      <a:accent2>
        <a:srgbClr val="4C5457"/>
      </a:accent2>
      <a:accent3>
        <a:srgbClr val="33383A"/>
      </a:accent3>
      <a:accent4>
        <a:srgbClr val="7F7F7F"/>
      </a:accent4>
      <a:accent5>
        <a:srgbClr val="4C5457"/>
      </a:accent5>
      <a:accent6>
        <a:srgbClr val="667175"/>
      </a:accent6>
      <a:hlink>
        <a:srgbClr val="C00000"/>
      </a:hlink>
      <a:folHlink>
        <a:srgbClr val="6671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rtlCol="0">
        <a:spAutoFit/>
      </a:bodyPr>
      <a:lstStyle>
        <a:defPPr algn="l" rtl="0" eaLnBrk="1" fontAlgn="auto" hangingPunct="1">
          <a:lnSpc>
            <a:spcPct val="100000"/>
          </a:lnSpc>
          <a:spcBef>
            <a:spcPts val="0"/>
          </a:spcBef>
          <a:spcAft>
            <a:spcPts val="0"/>
          </a:spcAft>
          <a:defRPr sz="1800" b="0" i="0" u="none" baseline="0" dirty="0" smtClean="0">
            <a:solidFill>
              <a:srgbClr val="667175"/>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owerpoint template 08302020.pptx  -  Read-Only" id="{759B3841-16A3-4D1D-8D07-9792EEBB41CA}" vid="{7D01FF8D-2AF6-4169-B8CD-D29C8FB0EF2F}"/>
    </a:ext>
  </a:extLst>
</a:theme>
</file>

<file path=ppt/theme/theme2.xml><?xml version="1.0" encoding="utf-8"?>
<a:theme xmlns:a="http://schemas.openxmlformats.org/drawingml/2006/main" name="IDC PowerPoint Template">
  <a:themeElements>
    <a:clrScheme name="Custom 2">
      <a:dk1>
        <a:srgbClr val="01010F"/>
      </a:dk1>
      <a:lt1>
        <a:sysClr val="window" lastClr="FFFFFF"/>
      </a:lt1>
      <a:dk2>
        <a:srgbClr val="164C82"/>
      </a:dk2>
      <a:lt2>
        <a:srgbClr val="54A4E2"/>
      </a:lt2>
      <a:accent1>
        <a:srgbClr val="2279BC"/>
      </a:accent1>
      <a:accent2>
        <a:srgbClr val="36AEC7"/>
      </a:accent2>
      <a:accent3>
        <a:srgbClr val="ACCB32"/>
      </a:accent3>
      <a:accent4>
        <a:srgbClr val="9E3D90"/>
      </a:accent4>
      <a:accent5>
        <a:srgbClr val="F8981D"/>
      </a:accent5>
      <a:accent6>
        <a:srgbClr val="FFCD07"/>
      </a:accent6>
      <a:hlink>
        <a:srgbClr val="164C82"/>
      </a:hlink>
      <a:folHlink>
        <a:srgbClr val="B7B7B7"/>
      </a:folHlink>
    </a:clrScheme>
    <a:fontScheme name="IDC Corporate Fon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rtlCol="0">
        <a:spAutoFit/>
      </a:bodyPr>
      <a:lstStyle>
        <a:defPPr marL="274320" indent="-274320">
          <a:spcAft>
            <a:spcPts val="600"/>
          </a:spcAft>
          <a:buClr>
            <a:schemeClr val="tx2"/>
          </a:buClr>
          <a:buFont typeface="Wingdings" pitchFamily="2" charset="2"/>
          <a:buChar char="§"/>
          <a:defRPr dirty="0" err="1" smtClean="0"/>
        </a:defPPr>
      </a:lstStyle>
    </a:txDef>
  </a:objectDefaults>
  <a:extraClrSchemeLst/>
  <a:extLst>
    <a:ext uri="{05A4C25C-085E-4340-85A3-A5531E510DB2}">
      <thm15:themeFamily xmlns:thm15="http://schemas.microsoft.com/office/thememl/2012/main" name="blank.potx" id="{90B09ED7-EC75-4DE9-99DD-BD0A96817046}" vid="{31380404-EE26-4754-8958-2882A3DE87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4115</TotalTime>
  <Words>1247</Words>
  <Application>Microsoft Office PowerPoint</Application>
  <PresentationFormat>Widescreen</PresentationFormat>
  <Paragraphs>337</Paragraphs>
  <Slides>27</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ＭＳ Ｐゴシック</vt:lpstr>
      <vt:lpstr>Arial</vt:lpstr>
      <vt:lpstr>Calibri</vt:lpstr>
      <vt:lpstr>Helvetica Neue UltraLight</vt:lpstr>
      <vt:lpstr>Open Sans</vt:lpstr>
      <vt:lpstr>Open Sans Light</vt:lpstr>
      <vt:lpstr>Symbol</vt:lpstr>
      <vt:lpstr>Times New Roman</vt:lpstr>
      <vt:lpstr>Wingdings</vt:lpstr>
      <vt:lpstr>1_iconectiv</vt:lpstr>
      <vt:lpstr>IDC PowerPoint Template</vt:lpstr>
      <vt:lpstr>Using Existing Technology to Power the Communication of Tomorrow</vt:lpstr>
      <vt:lpstr>introducing</vt:lpstr>
      <vt:lpstr>Using Existing Technology to Power the Communications of Tomorrow (5G, Edge Computing, Virtualized Networking and More)   Karl Whitelock, VP Communications Service Provider Operations and Monetization </vt:lpstr>
      <vt:lpstr>Agenda</vt:lpstr>
      <vt:lpstr>People, Things, Business Solutions and …</vt:lpstr>
      <vt:lpstr>New Connectivity Capabilities</vt:lpstr>
      <vt:lpstr>Network Technology Evolution</vt:lpstr>
      <vt:lpstr>Integrated Network and Partner Ecosystem</vt:lpstr>
      <vt:lpstr>Multi-Technology Complexity and Operations</vt:lpstr>
      <vt:lpstr>Operational Complexity</vt:lpstr>
      <vt:lpstr>Operations and Asset Management</vt:lpstr>
      <vt:lpstr>CSP Business Challenges</vt:lpstr>
      <vt:lpstr>Why Common Language Helps</vt:lpstr>
      <vt:lpstr>5G is now</vt:lpstr>
      <vt:lpstr>Poll question 1</vt:lpstr>
      <vt:lpstr>time to reimagine everything you think you knew</vt:lpstr>
      <vt:lpstr>Poll question 2</vt:lpstr>
      <vt:lpstr>5G transition implications</vt:lpstr>
      <vt:lpstr>5G is leveling the playing field </vt:lpstr>
      <vt:lpstr>Poll question 3</vt:lpstr>
      <vt:lpstr>managing the complexity is possible</vt:lpstr>
      <vt:lpstr>seamlessly manage new network-based services</vt:lpstr>
      <vt:lpstr>industry standard: evolution of Common Language</vt:lpstr>
      <vt:lpstr>TruOps Common Language Information Service</vt:lpstr>
      <vt:lpstr>enabling a foundation for interconnection</vt:lpstr>
      <vt:lpstr>PowerPoint Presentation</vt:lpstr>
      <vt:lpstr>PowerPoint Presentation</vt:lpstr>
    </vt:vector>
  </TitlesOfParts>
  <Company>iconectiv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Swedlund, Nils</dc:creator>
  <cp:lastModifiedBy>Mark Rebholz</cp:lastModifiedBy>
  <cp:revision>156</cp:revision>
  <cp:lastPrinted>2021-05-13T13:29:13Z</cp:lastPrinted>
  <dcterms:created xsi:type="dcterms:W3CDTF">2021-01-31T22:23:48Z</dcterms:created>
  <dcterms:modified xsi:type="dcterms:W3CDTF">2021-05-13T13:31:13Z</dcterms:modified>
</cp:coreProperties>
</file>